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e7dc37dd65d44bc" /><Relationship Type="http://schemas.openxmlformats.org/officeDocument/2006/relationships/extended-properties" Target="/docProps/app.xml" Id="R99e92da0c8294ce3" /><Relationship Type="http://schemas.openxmlformats.org/officeDocument/2006/relationships/officeDocument" Target="/ppt/presentation.xml" Id="Rf88800e5102845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f79d7475ef4fd7"/>
  </p:sldMasterIdLst>
  <p:notesMasterIdLst>
    <p:notesMasterId xmlns:r="http://schemas.openxmlformats.org/officeDocument/2006/relationships" r:id="Rf539d039b49941aa"/>
  </p:notesMasterIdLst>
  <p:sldIdLst>
    <p:sldId xmlns:r="http://schemas.openxmlformats.org/officeDocument/2006/relationships" id="256" r:id="R561dc3160d4a4d89"/>
    <p:sldId xmlns:r="http://schemas.openxmlformats.org/officeDocument/2006/relationships" id="257" r:id="R47fa50105dc14b77"/>
    <p:sldId xmlns:r="http://schemas.openxmlformats.org/officeDocument/2006/relationships" id="258" r:id="R42ffa9dd661d41e4"/>
    <p:sldId xmlns:r="http://schemas.openxmlformats.org/officeDocument/2006/relationships" id="259" r:id="R576cc118d2f042f0"/>
    <p:sldId xmlns:r="http://schemas.openxmlformats.org/officeDocument/2006/relationships" id="260" r:id="R68c5cec5b99749ba"/>
    <p:sldId xmlns:r="http://schemas.openxmlformats.org/officeDocument/2006/relationships" id="261" r:id="Ref7c60325b2d486f"/>
    <p:sldId xmlns:r="http://schemas.openxmlformats.org/officeDocument/2006/relationships" id="262" r:id="R99fdf63471b64f9c"/>
    <p:sldId xmlns:r="http://schemas.openxmlformats.org/officeDocument/2006/relationships" id="263" r:id="R153ed1c9c69947ca"/>
    <p:sldId xmlns:r="http://schemas.openxmlformats.org/officeDocument/2006/relationships" id="264" r:id="R3ab593875e994e96"/>
    <p:sldId xmlns:r="http://schemas.openxmlformats.org/officeDocument/2006/relationships" id="265" r:id="R85f8959b0c2549fc"/>
    <p:sldId xmlns:r="http://schemas.openxmlformats.org/officeDocument/2006/relationships" id="266" r:id="R456b03f17b934b31"/>
    <p:sldId xmlns:r="http://schemas.openxmlformats.org/officeDocument/2006/relationships" id="267" r:id="Ra614ad9ee3fb440a"/>
    <p:sldId xmlns:r="http://schemas.openxmlformats.org/officeDocument/2006/relationships" id="268" r:id="Rd080374d3b1b4e55"/>
    <p:sldId xmlns:r="http://schemas.openxmlformats.org/officeDocument/2006/relationships" id="269" r:id="Ra461d33c3a794a4b"/>
    <p:sldId xmlns:r="http://schemas.openxmlformats.org/officeDocument/2006/relationships" id="270" r:id="Rda3022787f0d47e1"/>
    <p:sldId xmlns:r="http://schemas.openxmlformats.org/officeDocument/2006/relationships" id="271" r:id="R679e64cc7ac942e5"/>
    <p:sldId xmlns:r="http://schemas.openxmlformats.org/officeDocument/2006/relationships" id="272" r:id="R4abc11b04d8e4e0d"/>
    <p:sldId xmlns:r="http://schemas.openxmlformats.org/officeDocument/2006/relationships" id="273" r:id="R97ab52d753224b5b"/>
    <p:sldId xmlns:r="http://schemas.openxmlformats.org/officeDocument/2006/relationships" id="274" r:id="R8b341d54b3da4da2"/>
    <p:sldId xmlns:r="http://schemas.openxmlformats.org/officeDocument/2006/relationships" id="275" r:id="R2e797ade793c44e3"/>
    <p:sldId xmlns:r="http://schemas.openxmlformats.org/officeDocument/2006/relationships" id="276" r:id="R7befd733eef34c82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aae7f6be1ad4249" /><Relationship Type="http://schemas.openxmlformats.org/officeDocument/2006/relationships/slideMaster" Target="/ppt/slideMasters/slideMaster1.xml" Id="R27f79d7475ef4fd7" /><Relationship Type="http://schemas.openxmlformats.org/officeDocument/2006/relationships/notesMaster" Target="/ppt/notesMasters/notesMaster1.xml" Id="Rf539d039b49941aa" /><Relationship Type="http://schemas.openxmlformats.org/officeDocument/2006/relationships/presProps" Target="/ppt/presProps.xml" Id="R74251a84b8104bdf" /><Relationship Type="http://schemas.openxmlformats.org/officeDocument/2006/relationships/tableStyles" Target="/ppt/tableStyles.xml" Id="Re39d61ea76f94cb0" /><Relationship Type="http://schemas.openxmlformats.org/officeDocument/2006/relationships/slide" Target="/ppt/slides/slide1.xml" Id="R561dc3160d4a4d89" /><Relationship Type="http://schemas.openxmlformats.org/officeDocument/2006/relationships/slide" Target="/ppt/slides/slide2.xml" Id="R47fa50105dc14b77" /><Relationship Type="http://schemas.openxmlformats.org/officeDocument/2006/relationships/slide" Target="/ppt/slides/slide3.xml" Id="R42ffa9dd661d41e4" /><Relationship Type="http://schemas.openxmlformats.org/officeDocument/2006/relationships/slide" Target="/ppt/slides/slide4.xml" Id="R576cc118d2f042f0" /><Relationship Type="http://schemas.openxmlformats.org/officeDocument/2006/relationships/slide" Target="/ppt/slides/slide5.xml" Id="R68c5cec5b99749ba" /><Relationship Type="http://schemas.openxmlformats.org/officeDocument/2006/relationships/slide" Target="/ppt/slides/slide6.xml" Id="Ref7c60325b2d486f" /><Relationship Type="http://schemas.openxmlformats.org/officeDocument/2006/relationships/slide" Target="/ppt/slides/slide7.xml" Id="R99fdf63471b64f9c" /><Relationship Type="http://schemas.openxmlformats.org/officeDocument/2006/relationships/slide" Target="/ppt/slides/slide8.xml" Id="R153ed1c9c69947ca" /><Relationship Type="http://schemas.openxmlformats.org/officeDocument/2006/relationships/slide" Target="/ppt/slides/slide9.xml" Id="R3ab593875e994e96" /><Relationship Type="http://schemas.openxmlformats.org/officeDocument/2006/relationships/slide" Target="/ppt/slides/slide10.xml" Id="R85f8959b0c2549fc" /><Relationship Type="http://schemas.openxmlformats.org/officeDocument/2006/relationships/slide" Target="/ppt/slides/slide11.xml" Id="R456b03f17b934b31" /><Relationship Type="http://schemas.openxmlformats.org/officeDocument/2006/relationships/slide" Target="/ppt/slides/slide12.xml" Id="Ra614ad9ee3fb440a" /><Relationship Type="http://schemas.openxmlformats.org/officeDocument/2006/relationships/slide" Target="/ppt/slides/slide13.xml" Id="Rd080374d3b1b4e55" /><Relationship Type="http://schemas.openxmlformats.org/officeDocument/2006/relationships/slide" Target="/ppt/slides/slide14.xml" Id="Ra461d33c3a794a4b" /><Relationship Type="http://schemas.openxmlformats.org/officeDocument/2006/relationships/slide" Target="/ppt/slides/slide15.xml" Id="Rda3022787f0d47e1" /><Relationship Type="http://schemas.openxmlformats.org/officeDocument/2006/relationships/slide" Target="/ppt/slides/slide16.xml" Id="R679e64cc7ac942e5" /><Relationship Type="http://schemas.openxmlformats.org/officeDocument/2006/relationships/slide" Target="/ppt/slides/slide17.xml" Id="R4abc11b04d8e4e0d" /><Relationship Type="http://schemas.openxmlformats.org/officeDocument/2006/relationships/slide" Target="/ppt/slides/slide18.xml" Id="R97ab52d753224b5b" /><Relationship Type="http://schemas.openxmlformats.org/officeDocument/2006/relationships/slide" Target="/ppt/slides/slide19.xml" Id="R8b341d54b3da4da2" /><Relationship Type="http://schemas.openxmlformats.org/officeDocument/2006/relationships/slide" Target="/ppt/slides/slide20.xml" Id="R2e797ade793c44e3" /><Relationship Type="http://schemas.openxmlformats.org/officeDocument/2006/relationships/slide" Target="/ppt/slides/slide21.xml" Id="R7befd733eef34c8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6299ac659aa432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76b6fb6fcba42e1" /><Relationship Type="http://schemas.openxmlformats.org/officeDocument/2006/relationships/notesMaster" Target="/ppt/notesMasters/notesMaster1.xml" Id="Rf52a8a2ac644496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b46959c437647da" /><Relationship Type="http://schemas.openxmlformats.org/officeDocument/2006/relationships/notesMaster" Target="/ppt/notesMasters/notesMaster1.xml" Id="R8bde60cad7a84f5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241d3c998af4eae" /><Relationship Type="http://schemas.openxmlformats.org/officeDocument/2006/relationships/notesMaster" Target="/ppt/notesMasters/notesMaster1.xml" Id="R37800a10972e4fa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dc01af25f2847ad" /><Relationship Type="http://schemas.openxmlformats.org/officeDocument/2006/relationships/notesMaster" Target="/ppt/notesMasters/notesMaster1.xml" Id="R2b11d39413944e1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ead5b48b51d4b22" /><Relationship Type="http://schemas.openxmlformats.org/officeDocument/2006/relationships/notesMaster" Target="/ppt/notesMasters/notesMaster1.xml" Id="Racef8ec70bd84ba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d80f5bd34634890" /><Relationship Type="http://schemas.openxmlformats.org/officeDocument/2006/relationships/notesMaster" Target="/ppt/notesMasters/notesMaster1.xml" Id="R7455e80bea8d434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9b2e46372cd4166" /><Relationship Type="http://schemas.openxmlformats.org/officeDocument/2006/relationships/notesMaster" Target="/ppt/notesMasters/notesMaster1.xml" Id="Re548f523c6a944e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b83104d8105419d" /><Relationship Type="http://schemas.openxmlformats.org/officeDocument/2006/relationships/notesMaster" Target="/ppt/notesMasters/notesMaster1.xml" Id="Raabc844683464d2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8bb5d2c1fc348bf" /><Relationship Type="http://schemas.openxmlformats.org/officeDocument/2006/relationships/notesMaster" Target="/ppt/notesMasters/notesMaster1.xml" Id="Rb0da7c7dfd744ddb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e6ba1afc0094451" /><Relationship Type="http://schemas.openxmlformats.org/officeDocument/2006/relationships/notesMaster" Target="/ppt/notesMasters/notesMaster1.xml" Id="Rfa12c659cdbc4515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9f71edb3c394865" /><Relationship Type="http://schemas.openxmlformats.org/officeDocument/2006/relationships/notesMaster" Target="/ppt/notesMasters/notesMaster1.xml" Id="R6dd6b957a0214bf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00dcf63f13c41d4" /><Relationship Type="http://schemas.openxmlformats.org/officeDocument/2006/relationships/notesMaster" Target="/ppt/notesMasters/notesMaster1.xml" Id="R8c54c9b7db4647d9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77957a928044334" /><Relationship Type="http://schemas.openxmlformats.org/officeDocument/2006/relationships/notesMaster" Target="/ppt/notesMasters/notesMaster1.xml" Id="Rb4a3d5cfd4db4ab0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5f192dc44f104bdd" /><Relationship Type="http://schemas.openxmlformats.org/officeDocument/2006/relationships/notesMaster" Target="/ppt/notesMasters/notesMaster1.xml" Id="Ree3a4e0286b142f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f81db873f264415" /><Relationship Type="http://schemas.openxmlformats.org/officeDocument/2006/relationships/notesMaster" Target="/ppt/notesMasters/notesMaster1.xml" Id="R1054afec272c4ad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a3fedf6a1074a54" /><Relationship Type="http://schemas.openxmlformats.org/officeDocument/2006/relationships/notesMaster" Target="/ppt/notesMasters/notesMaster1.xml" Id="Rbca95e3679bb464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3d8633eca134657" /><Relationship Type="http://schemas.openxmlformats.org/officeDocument/2006/relationships/notesMaster" Target="/ppt/notesMasters/notesMaster1.xml" Id="R9066f2f91b3a41f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e3a30e1bdaf4216" /><Relationship Type="http://schemas.openxmlformats.org/officeDocument/2006/relationships/notesMaster" Target="/ppt/notesMasters/notesMaster1.xml" Id="R95c32d202e59485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896ac2fe4ef49e4" /><Relationship Type="http://schemas.openxmlformats.org/officeDocument/2006/relationships/notesMaster" Target="/ppt/notesMasters/notesMaster1.xml" Id="R47de175da536430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6965ed6e95d40cf" /><Relationship Type="http://schemas.openxmlformats.org/officeDocument/2006/relationships/notesMaster" Target="/ppt/notesMasters/notesMaster1.xml" Id="Rcaea9c658b75464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c2aee455bff4e67" /><Relationship Type="http://schemas.openxmlformats.org/officeDocument/2006/relationships/notesMaster" Target="/ppt/notesMasters/notesMaster1.xml" Id="R989dcdf9a6664be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Start prezentacji: Kreatywność</a:t>
            </a:r>
          </a:p>
          <a:p xmlns:a="http://schemas.openxmlformats.org/drawingml/2006/main">
            <a:r>
              <a:t>w działaniu.</a:t>
            </a:r>
          </a:p>
          <a:p xmlns:a="http://schemas.openxmlformats.org/drawingml/2006/main">
            <a:r>
              <a:t>Na początku zostaw widoczną stopkę o dofinansowaniu.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2/3.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„Chcemy, żeby ludzie byli milsi” to jaki cel?</a:t>
            </a:r>
          </a:p>
          <a:p xmlns:a="http://schemas.openxmlformats.org/drawingml/2006/main">
            <a:r>
              <a:t>Co oznacza schemat bohatera?</a:t>
            </a:r>
          </a:p>
          <a:p xmlns:a="http://schemas.openxmlformats.org/drawingml/2006/main">
            <a:r>
              <a:t>Ile kosztowała ćwiczeniowa kampania Żory?</a:t>
            </a:r>
          </a:p>
          <a:p xmlns:a="http://schemas.openxmlformats.org/drawingml/2006/main">
            <a:r>
              <a:t>Co jeśli nie da się zmierzyć efektu?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3/3.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Jaka narracja działa w „Piłeś? Nie jedź!”?</a:t>
            </a:r>
          </a:p>
          <a:p xmlns:a="http://schemas.openxmlformats.org/drawingml/2006/main">
            <a:r>
              <a:t>Do czego służy Google Forms?</a:t>
            </a:r>
          </a:p>
          <a:p xmlns:a="http://schemas.openxmlformats.org/drawingml/2006/main">
            <a:r>
              <a:t>Czym zajmuje się Research?</a:t>
            </a:r>
          </a:p>
          <a:p xmlns:a="http://schemas.openxmlformats.org/drawingml/2006/main">
            <a:r>
              <a:t>Różnica między slacktivismem a kampanią?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Nie omawiaj szczegółowo. Zostaw adresy na ekranie.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Start warsztatu kampanii społecznej.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1/3.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Czym kampania społeczna różni się od reklamy?</a:t>
            </a:r>
          </a:p>
          <a:p xmlns:a="http://schemas.openxmlformats.org/drawingml/2006/main">
            <a:r>
              <a:t>Jaki jest pierwszy krok?</a:t>
            </a:r>
          </a:p>
          <a:p xmlns:a="http://schemas.openxmlformats.org/drawingml/2006/main">
            <a:r>
              <a:t>Co musi mieć cel SMART?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c3b7d6ab143a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35c2fdd5811439b" /><Relationship Type="http://schemas.openxmlformats.org/officeDocument/2006/relationships/slideLayout" Target="/ppt/slideLayouts/slideLayout1.xml" Id="R473e94f3bd504a9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3e94f3bd504a9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9890765044171" /><Relationship Type="http://schemas.openxmlformats.org/officeDocument/2006/relationships/image" Target="/ppt/media/image.jpeg" Id="R5cb471fe45b14834" /><Relationship Type="http://schemas.openxmlformats.org/officeDocument/2006/relationships/image" Target="/ppt/media/image.png" Id="R7f41d90b424f48c1" /><Relationship Type="http://schemas.openxmlformats.org/officeDocument/2006/relationships/image" Target="/ppt/media/image2.png" Id="R89f31357ee61448a" /><Relationship Type="http://schemas.openxmlformats.org/officeDocument/2006/relationships/notesSlide" Target="/ppt/notesSlides/notesSlide1.xml" Id="R0d9adb6e5264434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f88c57c6b4e41" /><Relationship Type="http://schemas.openxmlformats.org/officeDocument/2006/relationships/image" Target="/ppt/media/image13.png" Id="R9e2ef708cf524913" /><Relationship Type="http://schemas.openxmlformats.org/officeDocument/2006/relationships/notesSlide" Target="/ppt/notesSlides/notesSlide10.xml" Id="R2e0c39c9e12e4d7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ce1b77a2f4421" /><Relationship Type="http://schemas.openxmlformats.org/officeDocument/2006/relationships/image" Target="/ppt/media/image14.png" Id="R9f3f5fac6c9549e7" /><Relationship Type="http://schemas.openxmlformats.org/officeDocument/2006/relationships/image" Target="/ppt/media/image15.png" Id="Rfc219a5cbc2d4195" /><Relationship Type="http://schemas.openxmlformats.org/officeDocument/2006/relationships/image" Target="/ppt/media/image16.png" Id="R72893f5804274073" /><Relationship Type="http://schemas.openxmlformats.org/officeDocument/2006/relationships/notesSlide" Target="/ppt/notesSlides/notesSlide11.xml" Id="R9e48161db36d463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46cd894ce40f3" /><Relationship Type="http://schemas.openxmlformats.org/officeDocument/2006/relationships/image" Target="/ppt/media/image17.png" Id="R68119feb047440a7" /><Relationship Type="http://schemas.openxmlformats.org/officeDocument/2006/relationships/notesSlide" Target="/ppt/notesSlides/notesSlide12.xml" Id="R91b0e47b3ccb452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27a712fa94bbc" /><Relationship Type="http://schemas.openxmlformats.org/officeDocument/2006/relationships/image" Target="/ppt/media/image18.png" Id="Rec9f938cc0c94bf1" /><Relationship Type="http://schemas.openxmlformats.org/officeDocument/2006/relationships/notesSlide" Target="/ppt/notesSlides/notesSlide13.xml" Id="Rf236a928e80341a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4739dfb8a44a5" /><Relationship Type="http://schemas.openxmlformats.org/officeDocument/2006/relationships/image" Target="/ppt/media/image19.png" Id="Reeb82d404f104e44" /><Relationship Type="http://schemas.openxmlformats.org/officeDocument/2006/relationships/notesSlide" Target="/ppt/notesSlides/notesSlide14.xml" Id="R13ae3cbc502146e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91eb6886b4cb4" /><Relationship Type="http://schemas.openxmlformats.org/officeDocument/2006/relationships/image" Target="/ppt/media/image20.png" Id="R0170b2decdce4060" /><Relationship Type="http://schemas.openxmlformats.org/officeDocument/2006/relationships/notesSlide" Target="/ppt/notesSlides/notesSlide15.xml" Id="Ref1881bb26d146c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fc511253a4956" /><Relationship Type="http://schemas.openxmlformats.org/officeDocument/2006/relationships/image" Target="/ppt/media/image21.png" Id="R2ce716fcf9be4836" /><Relationship Type="http://schemas.openxmlformats.org/officeDocument/2006/relationships/notesSlide" Target="/ppt/notesSlides/notesSlide16.xml" Id="R3ad0014c18c6480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848b959f54436" /><Relationship Type="http://schemas.openxmlformats.org/officeDocument/2006/relationships/image" Target="/ppt/media/image22.png" Id="Raa155cac7ac34c11" /><Relationship Type="http://schemas.openxmlformats.org/officeDocument/2006/relationships/notesSlide" Target="/ppt/notesSlides/notesSlide17.xml" Id="R12af47169c834eb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ad563b84a4797" /><Relationship Type="http://schemas.openxmlformats.org/officeDocument/2006/relationships/image" Target="/ppt/media/image23.png" Id="Re657bf6625dc475c" /><Relationship Type="http://schemas.openxmlformats.org/officeDocument/2006/relationships/image" Target="/ppt/media/image24.png" Id="R4fb363f8fc9e4304" /><Relationship Type="http://schemas.openxmlformats.org/officeDocument/2006/relationships/hyperlink" Target="https://www.google.com/forms/about/" TargetMode="External" Id="R31f28b8fadb64b6f" /><Relationship Type="http://schemas.openxmlformats.org/officeDocument/2006/relationships/image" Target="/ppt/media/image25.png" Id="R7815ff8e9faf4ee7" /><Relationship Type="http://schemas.openxmlformats.org/officeDocument/2006/relationships/hyperlink" Target="https://www.canva.com/" TargetMode="External" Id="Re5747d28aa9a4735" /><Relationship Type="http://schemas.openxmlformats.org/officeDocument/2006/relationships/image" Target="/ppt/media/image26.png" Id="Rf963cb7a7f584903" /><Relationship Type="http://schemas.openxmlformats.org/officeDocument/2006/relationships/hyperlink" Target="https://www.mentimeter.com/" TargetMode="External" Id="R07f9fed9eedc40d5" /><Relationship Type="http://schemas.openxmlformats.org/officeDocument/2006/relationships/image" Target="/ppt/media/image27.png" Id="Rddd605078fdf4a95" /><Relationship Type="http://schemas.openxmlformats.org/officeDocument/2006/relationships/hyperlink" Target="https://linktr.ee/" TargetMode="External" Id="R7afc5dc4a49d4437" /><Relationship Type="http://schemas.openxmlformats.org/officeDocument/2006/relationships/notesSlide" Target="/ppt/notesSlides/notesSlide18.xml" Id="R58637b783ff54f8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3b384fa6844d5" /><Relationship Type="http://schemas.openxmlformats.org/officeDocument/2006/relationships/image" Target="/ppt/media/image28.png" Id="Rc70c7972f2a44053" /><Relationship Type="http://schemas.openxmlformats.org/officeDocument/2006/relationships/hyperlink" Target="https://www.google.com/forms/about/" TargetMode="External" Id="R8637196595fa45ba" /><Relationship Type="http://schemas.openxmlformats.org/officeDocument/2006/relationships/hyperlink" Target="https://www.mentimeter.com/" TargetMode="External" Id="R3cc12f28b90447a9" /><Relationship Type="http://schemas.openxmlformats.org/officeDocument/2006/relationships/hyperlink" Target="https://www.canva.com/" TargetMode="External" Id="R2c59406daf554f93" /><Relationship Type="http://schemas.openxmlformats.org/officeDocument/2006/relationships/hyperlink" Target="https://linktr.ee/" TargetMode="External" Id="R366a3f08b15f4ad2" /><Relationship Type="http://schemas.openxmlformats.org/officeDocument/2006/relationships/hyperlink" Target="https://www.rybnik.eu/dla-mieszkancow/aktualnosci/aktualnosc/rybnik-absolutnym-liderem-czystego-powietrza" TargetMode="External" Id="R426b2f7704e64fae" /><Relationship Type="http://schemas.openxmlformats.org/officeDocument/2006/relationships/hyperlink" Target="https://smoglab.pl/" TargetMode="External" Id="R1b994c9034dd44c0" /><Relationship Type="http://schemas.openxmlformats.org/officeDocument/2006/relationships/notesSlide" Target="/ppt/notesSlides/notesSlide19.xml" Id="R5883618b45a6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fe425218b4da6" /><Relationship Type="http://schemas.openxmlformats.org/officeDocument/2006/relationships/hyperlink" Target="https://mlodzidlademokracji.pl/ankiety/planowanie-kampanii-spolecznych-pre-test" TargetMode="External" Id="Rc36230cfcfaf4217" /><Relationship Type="http://schemas.openxmlformats.org/officeDocument/2006/relationships/image" Target="/ppt/media/image3.png" Id="Ra7dc7189fa324fcc" /><Relationship Type="http://schemas.openxmlformats.org/officeDocument/2006/relationships/notesSlide" Target="/ppt/notesSlides/notesSlide2.xml" Id="R288002628d104074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c634608cf49e8" /><Relationship Type="http://schemas.openxmlformats.org/officeDocument/2006/relationships/hyperlink" Target="https://mlodzidlademokracji.pl/ankiety/planowanie-kampanii-spolecznych-post-test" TargetMode="External" Id="R44f22b0c6998421b" /><Relationship Type="http://schemas.openxmlformats.org/officeDocument/2006/relationships/image" Target="/ppt/media/image29.png" Id="R812b023d431a4f15" /><Relationship Type="http://schemas.openxmlformats.org/officeDocument/2006/relationships/notesSlide" Target="/ppt/notesSlides/notesSlide20.xml" Id="R5ae8b9b7d21e4671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3220634164503" /><Relationship Type="http://schemas.openxmlformats.org/officeDocument/2006/relationships/image" Target="/ppt/media/image2.jpeg" Id="Ra04ed668bcd34367" /><Relationship Type="http://schemas.openxmlformats.org/officeDocument/2006/relationships/image" Target="/ppt/media/image30.png" Id="R6fb820355a52432c" /><Relationship Type="http://schemas.openxmlformats.org/officeDocument/2006/relationships/image" Target="/ppt/media/image31.png" Id="Re9b516877a4443a3" /><Relationship Type="http://schemas.openxmlformats.org/officeDocument/2006/relationships/notesSlide" Target="/ppt/notesSlides/notesSlide21.xml" Id="Raa6a0469dc2046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39d39435d4516" /><Relationship Type="http://schemas.openxmlformats.org/officeDocument/2006/relationships/image" Target="/ppt/media/image4.png" Id="Rfe40f12c06bd464e" /><Relationship Type="http://schemas.openxmlformats.org/officeDocument/2006/relationships/notesSlide" Target="/ppt/notesSlides/notesSlide3.xml" Id="Rf6a673934f92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abc8e3f324418" /><Relationship Type="http://schemas.openxmlformats.org/officeDocument/2006/relationships/image" Target="/ppt/media/image5.png" Id="R9a6103703ca045e8" /><Relationship Type="http://schemas.openxmlformats.org/officeDocument/2006/relationships/notesSlide" Target="/ppt/notesSlides/notesSlide4.xml" Id="R61356a857cef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7f9aeca904906" /><Relationship Type="http://schemas.openxmlformats.org/officeDocument/2006/relationships/image" Target="/ppt/media/image6.png" Id="R711096799fad41bd" /><Relationship Type="http://schemas.openxmlformats.org/officeDocument/2006/relationships/notesSlide" Target="/ppt/notesSlides/notesSlide5.xml" Id="Rb61c8abaabf64e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945e5ee134cbc" /><Relationship Type="http://schemas.openxmlformats.org/officeDocument/2006/relationships/image" Target="/ppt/media/image7.png" Id="Raab8776828e148d0" /><Relationship Type="http://schemas.openxmlformats.org/officeDocument/2006/relationships/notesSlide" Target="/ppt/notesSlides/notesSlide6.xml" Id="R8aadac6b094246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03e66cb3e4537" /><Relationship Type="http://schemas.openxmlformats.org/officeDocument/2006/relationships/image" Target="/ppt/media/image8.png" Id="R6c6b100712a94891" /><Relationship Type="http://schemas.openxmlformats.org/officeDocument/2006/relationships/notesSlide" Target="/ppt/notesSlides/notesSlide7.xml" Id="R7a39e677bde549d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8b7a654614e38" /><Relationship Type="http://schemas.openxmlformats.org/officeDocument/2006/relationships/image" Target="/ppt/media/image9.png" Id="R534c030ceb934a7a" /><Relationship Type="http://schemas.openxmlformats.org/officeDocument/2006/relationships/image" Target="/ppt/media/image10.png" Id="R14434602b52b4e42" /><Relationship Type="http://schemas.openxmlformats.org/officeDocument/2006/relationships/image" Target="/ppt/media/image11.png" Id="R7b59b3bcfd5c41c3" /><Relationship Type="http://schemas.openxmlformats.org/officeDocument/2006/relationships/notesSlide" Target="/ppt/notesSlides/notesSlide8.xml" Id="Re0bd3fc20f7940f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abe6ea76d4390" /><Relationship Type="http://schemas.openxmlformats.org/officeDocument/2006/relationships/image" Target="/ppt/media/image12.png" Id="R07a0c0d0872a489d" /><Relationship Type="http://schemas.openxmlformats.org/officeDocument/2006/relationships/notesSlide" Target="/ppt/notesSlides/notesSlide9.xml" Id="R1de9019274bc454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501570E-34CB-4237-A487-791AE2352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7F6DDE-5821-4C3A-A41C-1C285AA78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A499CE5-AB24-4366-A306-E63BCE2BC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8AB6A2-1505-4D67-9434-859A1C59A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66750"/>
            <a:ext cx="12192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>
              <a:alpha val="9412"/>
            </a:srgbClr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26F92E-914D-4EE8-9198-3E2AD4D8E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742950"/>
            <a:ext cx="9906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>
                <a:solidFill>
                  <a:srgbClr val="B63883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B63883"/>
                </a:solidFill>
                <a:latin typeface="Avenir Next"/>
                <a:ea typeface="Avenir Next"/>
                <a:cs typeface="Avenir Next"/>
              </a:rPr>
              <a:t>WARSZTAT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B99588-FC94-44B0-87F1-3D474A726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57300"/>
            <a:ext cx="5334000" cy="1619250"/>
          </a:xfrm>
          <a:prstGeom xmlns:a="http://schemas.openxmlformats.org/drawingml/2006/main" prst="roundRect">
            <a:avLst>
              <a:gd name="adj" fmla="val 705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2000"/>
              </a:lnSpc>
              <a:buNone/>
              <a:defRPr sz="52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2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Kreatywność</a:t>
            </a:r>
          </a:p>
          <a:p xmlns:a="http://schemas.openxmlformats.org/drawingml/2006/main">
            <a:pPr algn="l">
              <a:lnSpc>
                <a:spcPct val="82000"/>
              </a:lnSpc>
              <a:buNone/>
              <a:defRPr sz="52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2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w działaniu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4A562A-D5B6-4EAD-A70A-0FDD1A3C3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143250"/>
            <a:ext cx="5238750" cy="628650"/>
          </a:xfrm>
          <a:prstGeom xmlns:a="http://schemas.openxmlformats.org/drawingml/2006/main" prst="roundRect">
            <a:avLst>
              <a:gd name="adj" fmla="val 1818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4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od diagnozy do kampanii społecznej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181BEC-0087-4C7B-9691-1201C0E2C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114800"/>
            <a:ext cx="45720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Demokracja w erze cyfrowej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b471fe45b14834"/>
          <a:srcRect xmlns:a="http://schemas.openxmlformats.org/drawingml/2006/main" l="20930" t="0" r="2093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96050" y="800100"/>
            <a:ext cx="4762500" cy="4610100"/>
          </a:xfrm>
          <a:prstGeom xmlns:a="http://schemas.openxmlformats.org/drawingml/2006/main" prst="round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7A765A-AC8F-47A0-80A6-1B25E89F5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800100"/>
            <a:ext cx="4762500" cy="4610100"/>
          </a:xfrm>
          <a:prstGeom xmlns:a="http://schemas.openxmlformats.org/drawingml/2006/main" prst="roundRect">
            <a:avLst>
              <a:gd name="adj" fmla="val 3306"/>
            </a:avLst>
          </a:prstGeom>
          <a:solidFill xmlns:a="http://schemas.openxmlformats.org/drawingml/2006/main">
            <a:srgbClr val="05295F">
              <a:alpha val="14902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1F4469A-099F-480F-B8D8-6544E6688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91100"/>
            <a:ext cx="5143500" cy="809625"/>
          </a:xfrm>
          <a:prstGeom xmlns:a="http://schemas.openxmlformats.org/drawingml/2006/main" prst="roundRect">
            <a:avLst>
              <a:gd name="adj" fmla="val 141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41d90b424f48c1"/>
          <a:stretch xmlns:a="http://schemas.openxmlformats.org/drawingml/2006/main"/>
        </p:blipFill>
        <p:spPr>
          <a:xfrm xmlns:a="http://schemas.openxmlformats.org/drawingml/2006/main">
            <a:off x="757384" y="5067300"/>
            <a:ext cx="4924132" cy="657225"/>
          </a:xfrm>
          <a:prstGeom xmlns:a="http://schemas.openxmlformats.org/drawingml/2006/main" prst="rect">
            <a:avLst/>
          </a:prstGeom>
        </p:spPr>
      </p:pic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f31357ee61448a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37D8AFC-9078-4119-8286-1830B33C4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1CCC1F7-A6D5-48A2-8319-0A90BFEF7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materiał warsztatowy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A8BDB12-2DD4-4F5C-BB8E-52854549A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963007B-30B9-4ABB-B650-EB0CDC099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19AD52C-E8FA-488B-A686-A2D202D98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7032075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9783258-E098-49C3-B241-54609C119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BC2BA84-1685-47A9-94DA-3614EC5F0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7288A1-0351-448A-B439-1677056D6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B288D3-D9A1-4985-9B06-53411B20B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E5C3AD-076D-43F2-9D46-7B9AF4620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Krok 4: narracja — historia &gt; statystyka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37770A-F128-4B1F-B148-373AB1F29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Trzy schematy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2ef708cf524913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703248B-1616-43AF-BF4D-0265C79EB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C4BF3F-A976-4AEB-8B54-9C299628E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09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11A9D2-AE43-4F89-A0D1-5640DD85E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3B313E6-6183-48F4-A1E4-0249A3539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A98BF59-8F2D-4650-9F69-1D18A122B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845AA3C-F85B-482D-952A-144CD5744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BOHATER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30B6840-8D9F-453C-A78F-F185FA397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„Kasia zmieniła 1 rzecz — oto co się stało”.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19FE7E9-24DB-4FA6-AE12-4922AA41C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DDAC74-4BA2-45E2-93A1-8D1A45446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PROBLEM–ROZWIĄZANIE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FBED467-8B31-4D35-8D4C-AB1C5F391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„Twoja dzielnica ma X. Oto co możesz zrobić”.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C5C9C2-8E07-4AE2-A6FA-FAEB0A20C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7FBB4CA-3D4B-4791-AB9D-E99E9D66B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KONTRAST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F2E4423-7EFE-488C-8AF3-1B23BE594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„Tak było → tak jest → tak może być”.</a:t>
            </a:r>
          </a:p>
        </p:txBody>
      </p:sp>
    </p:spTree>
    <p:extLst>
      <p:ext uri="{BB962C8B-B14F-4D97-AF65-F5344CB8AC3E}">
        <p14:creationId xmlns:p14="http://schemas.microsoft.com/office/powerpoint/2010/main" val="32663431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E9AFB24-536B-4856-BCD7-906E58A4C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21829D-C084-4CAE-A256-6C93A016F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A69AA6-9339-47F2-B767-519121360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ABF4BF-EEFC-4614-BCF8-AB12A4CEA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30791C-B14F-446C-9C7E-92FCD44A5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Krok 5: działania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4B7CAF-BF63-4BB3-AE0D-3A06D99EB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Co robisz, nie co mówisz — zaplanuj pracę i kanały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3f5fac6c9549e7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48E4F1-955B-4F81-AC18-3D766A64A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4C0DA7-F44E-43B7-B3BB-0DD012DEF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Miro + Google for Nonprofits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1B5792-042A-482A-BCF3-5FEC446EB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625074-8D34-4E42-BD17-233904B27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7D33AC-845F-4073-A5AD-4D4784632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219a5cbc2d4195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A4A8B4-A3C4-4D18-9417-6935FA6C3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6C7AF3E-8254-4A7D-A640-98CFE2759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Plan działań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04E79E3-E3DE-4BFF-A5EF-2964B7F90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co, kto, kiedy, koszt i zależności między zadaniami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893f5804274073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1030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AC30E1-3031-45B3-8A9F-8A9533AC4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388081F-4537-4BA3-93ED-1065414C6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Kanały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1B25938-3DA7-436A-80DC-8363E2ED6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narzędzia Google jako przykład ekosystemu kampanii</a:t>
            </a:r>
          </a:p>
        </p:txBody>
      </p:sp>
    </p:spTree>
    <p:extLst>
      <p:ext uri="{BB962C8B-B14F-4D97-AF65-F5344CB8AC3E}">
        <p14:creationId xmlns:p14="http://schemas.microsoft.com/office/powerpoint/2010/main" val="213436869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49A7491-C396-46D7-B484-01E03BCAC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1A5B4E-957E-4ACB-9450-0E126CE7B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-142875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8BDB1C-ECD7-4914-8F68-1EA21367C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24000" y="4762500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C0B6DDF-9094-4E82-BEFF-B123E4354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9334500" cy="904875"/>
          </a:xfrm>
          <a:prstGeom xmlns:a="http://schemas.openxmlformats.org/drawingml/2006/main" prst="roundRect">
            <a:avLst>
              <a:gd name="adj" fmla="val 1263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KAHOOT 2/3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DA7075-9C01-450A-B76F-9E2110CA5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2415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argumenty w głowie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8FC36A-F18E-4799-B3CD-083A6E917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7531EE-FA66-4EDA-AE9A-F88DAA4AC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119feb047440a7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1A9B4D-A1D3-426D-B211-C87AE8CFC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1627C1-789C-448F-BB7A-F7133DD05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FE971D-81AF-47C9-A065-2D056DBED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25F3C4C-0E1F-49BF-ADD7-41F57C97E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576175-AB43-4867-9DAB-E616F127C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7178211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31DD811-C403-4DFE-8AB6-F52063159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D169E7-CB6B-41F1-B200-51F3ED681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DE2C53-85A4-4135-9A84-96F95CE1B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1600AE-ACBB-462C-9715-3322246F3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F8347B-83EF-478E-B6BE-8661CCFA4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Case 1: „Piłeś? Nie jedź!”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4B5EF04-63D3-4E58-B591-1ED62F128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Studium elementów kampanii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9f938cc0c94bf1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56C44B-88AF-47C7-BCC1-54140E2D6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F65ADC-B29E-4F19-92D6-04E4C60AE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3F2634-4E51-45E8-BDBE-6AA8C8ACD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7D5817-0CF6-4529-8EA5-D47438C73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2E2117B-BF23-4131-A67F-9B9C40673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657350"/>
            <a:ext cx="5086350" cy="3733800"/>
          </a:xfrm>
          <a:prstGeom xmlns:a="http://schemas.openxmlformats.org/drawingml/2006/main" prst="roundRect">
            <a:avLst>
              <a:gd name="adj" fmla="val 40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767D88A-BA2C-4C29-A9E9-DECCB9127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381250"/>
            <a:ext cx="4191000" cy="666750"/>
          </a:xfrm>
          <a:prstGeom xmlns:a="http://schemas.openxmlformats.org/drawingml/2006/main" prst="roundRect">
            <a:avLst>
              <a:gd name="adj" fmla="val 1714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NIE JEDŹ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76C8FA-254E-4447-87F5-0E824049B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390900"/>
            <a:ext cx="4000500" cy="952500"/>
          </a:xfrm>
          <a:prstGeom xmlns:a="http://schemas.openxmlformats.org/drawingml/2006/main" prst="roundRect">
            <a:avLst>
              <a:gd name="adj" fmla="val 12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6000"/>
              </a:lnSpc>
              <a:buNone/>
              <a:defRPr sz="18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diagnoza: dane policji</a:t>
            </a:r>
          </a:p>
          <a:p xmlns:a="http://schemas.openxmlformats.org/drawingml/2006/main">
            <a:pPr algn="ctr">
              <a:lnSpc>
                <a:spcPct val="96000"/>
              </a:lnSpc>
              <a:buNone/>
              <a:defRPr sz="18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cel: mniej jazdy po alkoholu</a:t>
            </a:r>
          </a:p>
          <a:p xmlns:a="http://schemas.openxmlformats.org/drawingml/2006/main">
            <a:pPr algn="ctr">
              <a:lnSpc>
                <a:spcPct val="96000"/>
              </a:lnSpc>
              <a:buNone/>
              <a:defRPr sz="18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narracja: konsekwencje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6CECF3C-5370-4686-BAEF-A71419449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1790700"/>
            <a:ext cx="3905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5F9BAB6-B3DA-4E3D-8965-8C59F8B97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192405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DIAGNOZA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44BD34F-37AD-48DE-BB0E-4D188F084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924050"/>
            <a:ext cx="20002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dane policji i wypadków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9F31003-2090-4EB0-B6E5-9CD4721A7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609850"/>
            <a:ext cx="3905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031CD0E-2E10-4E38-828E-36A8FBE3D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74320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ODBIORCY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8B1F737-3678-45E6-A7DB-4E1786F3F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743200"/>
            <a:ext cx="20002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kierowcy, często mężczyźni 25–40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18EBC00-B73F-40B7-860B-8DCA3C3A2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429000"/>
            <a:ext cx="3905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4BB9B6D-F18D-4821-85E2-B9870FE20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56235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MIERZENIE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BF9342C-9BB7-4D00-88C6-F00C6D60A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562350"/>
            <a:ext cx="20002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statystyki kontroli i zdarzeń</a:t>
            </a:r>
          </a:p>
        </p:txBody>
      </p:sp>
    </p:spTree>
    <p:extLst>
      <p:ext uri="{BB962C8B-B14F-4D97-AF65-F5344CB8AC3E}">
        <p14:creationId xmlns:p14="http://schemas.microsoft.com/office/powerpoint/2010/main" val="23016188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B6493B8-4DB4-46A7-9DCE-E7AF5AE07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8EE3CD-B763-48D7-A695-CAF173083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5F5943-A477-4BFE-919E-E3CEDEF5F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508BF7-558A-4BDB-A9E6-748D148C8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A0AAFC3-AEDD-4966-B54D-58664E817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Case 2: „Segreguj, nie mieszaj” — Żory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0B60F1C-F301-46D4-965D-3676E4A34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Ćwiczeniowy przykład kampanii szkolnej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b82d404f104e44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0EC3C94-43B4-4754-9A67-84EC83875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DA7514C-C4BA-4CB5-9FE3-B5EA30288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B0E683-DFFE-46DF-8356-AA9DF182B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0EFA47-7B7E-4637-95B5-71679F776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2D54CD-A9B7-4CDE-920D-8BB3D9647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657350"/>
            <a:ext cx="5086350" cy="3733800"/>
          </a:xfrm>
          <a:prstGeom xmlns:a="http://schemas.openxmlformats.org/drawingml/2006/main" prst="roundRect">
            <a:avLst>
              <a:gd name="adj" fmla="val 40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05B0568-9706-4710-8F6E-2C1684557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381250"/>
            <a:ext cx="4191000" cy="666750"/>
          </a:xfrm>
          <a:prstGeom xmlns:a="http://schemas.openxmlformats.org/drawingml/2006/main" prst="roundRect">
            <a:avLst>
              <a:gd name="adj" fmla="val 1714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SEGREGUJ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014E9A6-418E-46A1-8FDC-74B10ECB7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390900"/>
            <a:ext cx="4000500" cy="952500"/>
          </a:xfrm>
          <a:prstGeom xmlns:a="http://schemas.openxmlformats.org/drawingml/2006/main" prst="roundRect">
            <a:avLst>
              <a:gd name="adj" fmla="val 12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6000"/>
              </a:lnSpc>
              <a:buNone/>
              <a:defRPr sz="18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audyt koszy → plakaty → lekcja → konkurs → ponowny audyt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6A12B4-153B-4663-BDA5-0A4F5AFC7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1790700"/>
            <a:ext cx="3905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A4014F-F4B5-4DF8-B58C-CE9C0C355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192405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DIAGNOZA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91CAC39-C03B-4F00-9B46-EDE72B148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924050"/>
            <a:ext cx="20002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90% odpadów w zmieszanych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FBF1AF5-E2AF-4382-A8BE-EE45CFE37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609850"/>
            <a:ext cx="3905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A472560-DBA7-4A38-B4AD-7B386E4E5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74320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CEL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45A0B92-A658-4493-BE46-A339A791D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743200"/>
            <a:ext cx="20002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50% segregacji w miesiąc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7C75CE5-1533-4CCA-96F5-946907C62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429000"/>
            <a:ext cx="3905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8AF2829-EFAD-47F6-890D-C3FEF8EA8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56235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EFEKT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D891CEB-07B9-456E-9261-BC0FB3E25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562350"/>
            <a:ext cx="20002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+30% po ponownym audycie</a:t>
            </a:r>
          </a:p>
        </p:txBody>
      </p:sp>
    </p:spTree>
    <p:extLst>
      <p:ext uri="{BB962C8B-B14F-4D97-AF65-F5344CB8AC3E}">
        <p14:creationId xmlns:p14="http://schemas.microsoft.com/office/powerpoint/2010/main" val="184466328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EFF800F-68BE-46D3-A3C4-DDC9172BC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CCFDBD-064F-42D1-9B15-85E4E5B6B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-142875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2F8AE01-8336-401E-A019-10B33F91A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24000" y="4762500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849963-489A-43A9-A31F-312EF1217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9334500" cy="904875"/>
          </a:xfrm>
          <a:prstGeom xmlns:a="http://schemas.openxmlformats.org/drawingml/2006/main" prst="roundRect">
            <a:avLst>
              <a:gd name="adj" fmla="val 1263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KAHOOT 3/3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9243268-3442-4FA2-B3F2-CAD4FAB97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2415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argumenty w głowie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836BE3-9878-4C3D-8453-EEEB6809D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3BA1E6-D52C-401D-92D1-C0D0F89EB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70b2decdce4060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B656D4-97DD-4419-95B1-7F3E1FB17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42BB9F-79F3-4B49-93D2-2E9B75E03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06CCF3-446D-4B0A-9470-2AB09B418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988A4A-5713-4F0A-ABDC-0845D2880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16C9565-707A-4C38-9191-83F361FA9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3936595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2F90615-1C00-40C0-8AF8-D3B7E9E52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58A8744-0E46-469F-992E-B8DAA768A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2333572-B18E-43A8-8FDE-F3B1080E3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B993709-6554-45CB-86DC-27DFDB48C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8A9821-2F9E-4432-B429-3F81063D1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Krok 6–7: harmonogram + role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D52EC1-F67E-4B79-AFF1-53C749F61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Kampania potrzebuje kalendarza i ludzi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e716fcf9be4836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2AB636-A58B-46B8-B467-A73FB6474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101543-FDEE-4C39-AE25-267D2557B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57055D0-10A7-4298-8673-564612C15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81212A-67EC-4CDC-AC1B-EFBA41C82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DD4567-4565-40AB-91B8-88CFFE5D7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21DC953-F536-4E1F-BAB5-A4EFD34F1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TYG. 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1D5B6E8-9DBA-46AB-818C-921B798EA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diagnoza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276FA4-A6DB-4D5D-AEAB-A39377E42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587D8AB-8D27-4F30-97FC-B9A1E4FFF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TYG. 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6EDA14-2DCF-4B0D-94E1-B0757EB8E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przygotowanie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D4C8C6-CB3F-4E35-957C-D8393C357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9D9C43-6B5A-4922-97B0-26CC43F02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TYG. 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74A12EA-093B-49EE-AE8D-73A5EEFD1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start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68F6864-FAA3-49F7-82AB-AB1276CA2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C8375F9-2E9E-482B-9144-0680671FB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TYG. 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C4D0026-6F5B-4FC6-A001-593F7641B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mierzenie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10D95EF-7B0D-44DF-986A-CF995DC1E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53050"/>
            <a:ext cx="91440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Role: Lider, Kreacja, Research, PR, Logistyka.</a:t>
            </a:r>
          </a:p>
        </p:txBody>
      </p:sp>
    </p:spTree>
    <p:extLst>
      <p:ext uri="{BB962C8B-B14F-4D97-AF65-F5344CB8AC3E}">
        <p14:creationId xmlns:p14="http://schemas.microsoft.com/office/powerpoint/2010/main" val="47948118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3315151-64BA-4188-934E-B562017A6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FEB7118-4B25-43BF-B603-27A1D9F13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D691DB-EF6F-4DE5-BA5D-1044FC555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DAAEBCE-BBC2-40D9-A7DB-9B90F5F82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227B0CE-BFFF-4A29-B273-2CDAA03F5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7 kroków = 1 kampania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4DDF24-19C3-46F1-BF82-E090E18C8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Ściąga końcowa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155cac7ac34c11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2AB9B7-694B-4D9E-9951-63F8FCB57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DD267B-974D-4FF4-A3D6-F5BA06CED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563B024-310E-49D3-A59F-A33A6B8E0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FAD4487-2D5B-4207-B45E-C5573E596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7E25C5-6091-49AE-90FE-8EBF4C429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76400"/>
            <a:ext cx="2400300" cy="148590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A3619E3-975D-4136-A55A-3C4F45863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18859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C699B1F-2896-43C6-8B56-803CD166A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381250"/>
            <a:ext cx="1905000" cy="647700"/>
          </a:xfrm>
          <a:prstGeom xmlns:a="http://schemas.openxmlformats.org/drawingml/2006/main" prst="roundRect">
            <a:avLst>
              <a:gd name="adj" fmla="val 1764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Diagnoza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C4118D5-48D1-4E0E-9686-90C588517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1676400"/>
            <a:ext cx="2400300" cy="148590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6D1D35B-C945-4AE4-B3CD-39E49D3B4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8859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AC762FC-CDA2-49FC-9B27-833422962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381250"/>
            <a:ext cx="1905000" cy="647700"/>
          </a:xfrm>
          <a:prstGeom xmlns:a="http://schemas.openxmlformats.org/drawingml/2006/main" prst="roundRect">
            <a:avLst>
              <a:gd name="adj" fmla="val 1764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Cel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D77015-8A7B-444F-BE4E-C96BA1661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676400"/>
            <a:ext cx="2400300" cy="148590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AC891C1-8A00-42DF-9DB2-70E78934E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8859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264F41C-AAC8-489A-8553-68DB26CC8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381250"/>
            <a:ext cx="1905000" cy="647700"/>
          </a:xfrm>
          <a:prstGeom xmlns:a="http://schemas.openxmlformats.org/drawingml/2006/main" prst="roundRect">
            <a:avLst>
              <a:gd name="adj" fmla="val 1764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Odbiorcy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E859F73-8441-4E93-AD18-CAEACC101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676400"/>
            <a:ext cx="2400300" cy="148590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849B054-F175-46F5-A80F-F8E60F9BA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8859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A299AF3-D82F-420E-BDA0-75158EDA1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381250"/>
            <a:ext cx="1905000" cy="647700"/>
          </a:xfrm>
          <a:prstGeom xmlns:a="http://schemas.openxmlformats.org/drawingml/2006/main" prst="roundRect">
            <a:avLst>
              <a:gd name="adj" fmla="val 1764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Narracja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3FF896A-4EA4-44EA-A324-FEDA69BAE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409950"/>
            <a:ext cx="2400300" cy="148590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14F2021-E280-495C-9DF2-F8C2FF2D1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61950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8C4049C-6427-4556-A6D8-7AFA691EA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114800"/>
            <a:ext cx="1905000" cy="647700"/>
          </a:xfrm>
          <a:prstGeom xmlns:a="http://schemas.openxmlformats.org/drawingml/2006/main" prst="roundRect">
            <a:avLst>
              <a:gd name="adj" fmla="val 1764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Działania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CC733E1-713E-4434-8550-92004CE02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409950"/>
            <a:ext cx="2400300" cy="148590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F1B73E3-0B7A-4E01-9FE3-0F5B31C48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61950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D083D12-48D0-45DC-BAB6-1ED435893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4114800"/>
            <a:ext cx="1905000" cy="647700"/>
          </a:xfrm>
          <a:prstGeom xmlns:a="http://schemas.openxmlformats.org/drawingml/2006/main" prst="roundRect">
            <a:avLst>
              <a:gd name="adj" fmla="val 1764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Harmonogram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D232801-C508-4565-B2E7-CB70AADD5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409950"/>
            <a:ext cx="2400300" cy="148590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5F77458-4A02-4410-BC4D-5212F50CA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61950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7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5E88462-A9DB-438B-B879-1B8BF4BAA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114800"/>
            <a:ext cx="1905000" cy="647700"/>
          </a:xfrm>
          <a:prstGeom xmlns:a="http://schemas.openxmlformats.org/drawingml/2006/main" prst="roundRect">
            <a:avLst>
              <a:gd name="adj" fmla="val 1764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Pomiar</a:t>
            </a:r>
          </a:p>
        </p:txBody>
      </p:sp>
    </p:spTree>
    <p:extLst>
      <p:ext uri="{BB962C8B-B14F-4D97-AF65-F5344CB8AC3E}">
        <p14:creationId xmlns:p14="http://schemas.microsoft.com/office/powerpoint/2010/main" val="196805486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086204A-8462-4081-B9CE-375DA829C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BCB67E-CDC7-43E2-8EAA-AB00F1350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2F4F347-29A6-4A5C-8645-76DD3A9A3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A74CD0-0A95-4C34-B247-01DEDC2BD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0E47F4-4046-48AA-9AF7-DF42349D6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Dziś wieczorem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1559C03-EEB9-474B-BFD1-76D8BB8D8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Od diagnozy do pierwszego prototypu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57bf6625dc475c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092C27-37B7-4CBB-92BB-289875C76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5327ED-6523-4DD1-AC46-850B7E67F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QR + linki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D98420-D29A-4F08-B0A9-6600BED36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17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BF298E2-895D-46BC-A56D-76A02BDEB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EA271D7-4008-457E-8F3B-9062ABB82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16E90E-4DDE-4C56-A404-D1ECB8F8F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b363f8fc9e4304"/>
          <a:stretch xmlns:a="http://schemas.openxmlformats.org/drawingml/2006/main"/>
        </p:blipFill>
        <p:spPr>
          <a:xfrm xmlns:a="http://schemas.openxmlformats.org/drawingml/2006/main">
            <a:off x="13144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88AE9D5-8650-4BD4-B9E3-D1AF4916F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Forms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CF2119F-5E0B-40BD-AFB2-5E199B809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ankieta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9709AC2-691B-4AF5-B2B8-725D38B11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31f28b8fadb64b6f"/>
              </a:rPr>
              <a:t>kliknij link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08BC2C5-FFC8-4960-B5BC-874A50DEC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15ff8e9faf4ee7"/>
          <a:stretch xmlns:a="http://schemas.openxmlformats.org/drawingml/2006/main"/>
        </p:blipFill>
        <p:spPr>
          <a:xfrm xmlns:a="http://schemas.openxmlformats.org/drawingml/2006/main">
            <a:off x="40957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CD0E781-F97E-48D8-AA60-E6AE3FAF8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Canva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55B0519-A34B-4D4C-A3C4-724FDD2B0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plakat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861528C-E71D-4E3D-8D87-A4B703C04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B63883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B63883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e5747d28aa9a4735"/>
              </a:rPr>
              <a:t>kliknij link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CFD6E78-3CC8-418E-9387-563091A86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63cb7a7f584903"/>
          <a:stretch xmlns:a="http://schemas.openxmlformats.org/drawingml/2006/main"/>
        </p:blipFill>
        <p:spPr>
          <a:xfrm xmlns:a="http://schemas.openxmlformats.org/drawingml/2006/main">
            <a:off x="68770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9F6E313-063B-43C1-B84E-658816B73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Mentimeter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CF0AF99-E07E-4416-8ABC-83663F4E6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głosowanie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337580A-4BB9-42D2-AA3F-5E61C94A9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F0B329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07f9fed9eedc40d5"/>
              </a:rPr>
              <a:t>kliknij link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58AF359-F40D-4146-9FED-CB057FCD1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d605078fdf4a95"/>
          <a:stretch xmlns:a="http://schemas.openxmlformats.org/drawingml/2006/main"/>
        </p:blipFill>
        <p:spPr>
          <a:xfrm xmlns:a="http://schemas.openxmlformats.org/drawingml/2006/main">
            <a:off x="96583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5556FD0-D2DC-4CE6-90D1-892309306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Linktree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946D986-7D34-46FC-AADC-BB55829EB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jeden link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1E34B9E-52AC-44BB-A16F-7BE6ECAE6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7040AA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7040AA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7afc5dc4a49d4437"/>
              </a:rPr>
              <a:t>kliknij link</a:t>
            </a:r>
          </a:p>
        </p:txBody>
      </p:sp>
    </p:spTree>
    <p:extLst>
      <p:ext uri="{BB962C8B-B14F-4D97-AF65-F5344CB8AC3E}">
        <p14:creationId xmlns:p14="http://schemas.microsoft.com/office/powerpoint/2010/main" val="14773625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2785D19-EDFA-444E-A062-E4BB1E85F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D21993-4258-4874-BE86-349965396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A1C21B6-F074-441E-86E8-5A706E17E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BF7577-04CA-4D08-90F1-7EEA8FD26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18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DFBCFE-B529-4DA5-A9D7-6DD185CEA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Źródła i narzędzia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259C4F-5674-4352-B07C-5051B0F0F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Zostaje na ekranie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0c7972f2a44053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F3E7E4-6923-4274-A07F-BFD59730F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BD7165-10E1-417C-ADAE-DD224C3CC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linki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41502D-E9EB-4570-8C79-7EB3A3F1D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18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024087F-2D70-4B1A-8A5D-132632636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56299EA-B599-4A8F-8679-B7D02A67F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5E6AF5-9FB7-4478-89BD-01A6AC005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56210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0AFB5B-52AC-47FA-89A7-04AE3908E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68592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Google Forms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38F879D-10BF-49E2-858A-A9E816105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71450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diagnoza i mierzenie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069AA0-4F94-4330-913C-1CE22AE43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7145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B63883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B63883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8637196595fa45ba"/>
              </a:rPr>
              <a:t>www.google.com/forms/about/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DBFC40-9DA5-40B5-9310-504B777F6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22885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C2CEE2-4AAC-4FDE-9EC2-2C424875F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5267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Mentimeter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BC74441-3268-4CFF-BB7D-4BC6D415E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3812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głosowania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8E472EA-960E-47EC-86D9-AEBB94D7F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3812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B63883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B63883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3cc12f28b90447a9"/>
              </a:rPr>
              <a:t>www.mentimeter.com/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FCDEEA9-1AF8-43A8-B1EC-5F7896218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89560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8150D48-275C-4986-A6C9-687762C9F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01942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Canva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9D64956-3524-4C40-AF52-7D07FD25D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04800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prototyp plakatu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AA4E3FE-5E87-458C-BFC1-C774C2EE6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0480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B63883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B63883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2c59406daf554f93"/>
              </a:rPr>
              <a:t>www.canva.com/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CBC3922-61C0-4FAB-987B-4B118A858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56235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2AD9C35-70B6-427F-866D-3A311D044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68617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Linktree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99D3A20-336B-4A75-A5AB-1D2C0C3CA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7147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jeden link do kampanii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509B5F9-C3EC-4024-A1EC-8A006259F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7147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B63883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B63883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366a3f08b15f4ad2"/>
              </a:rPr>
              <a:t>linktr.ee/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9023445-09DE-4023-B7FE-3D6CA0609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22910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CE00984-CCA7-416F-9759-DB6AD99B7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35292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Rybnik.eu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A3750EC-CF79-4DF5-A5C8-DF529D29C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438150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kontekst smogowy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2A48D33-D53A-4024-9AA3-F7DB8ACDB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3815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B63883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B63883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426b2f7704e64fae"/>
              </a:rPr>
              <a:t>www.rybnik.eu/dla-mieszkancow/aktualnosci/aktualnosc/rybnik-absolutnym-liderem-czystego-powietrza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966D7CE-63A5-438E-A751-2AD79D594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89585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5541DC4-31E3-4AF2-BC41-1B0BC6AFA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01967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SmogLab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561BFDE-1E79-496B-9291-E3875E87D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50482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dane i narracje eko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4DEE5DB-C0A9-4D58-AF70-F0882E62D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0482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B63883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B63883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1b994c9034dd44c0"/>
              </a:rPr>
              <a:t>smoglab.pl/</a:t>
            </a:r>
          </a:p>
        </p:txBody>
      </p:sp>
    </p:spTree>
    <p:extLst>
      <p:ext uri="{BB962C8B-B14F-4D97-AF65-F5344CB8AC3E}">
        <p14:creationId xmlns:p14="http://schemas.microsoft.com/office/powerpoint/2010/main" val="1472610899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2E27E8D-D180-4BDA-B407-D221686B8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F3F"/>
          </a:solidFill>
          <a:ln xmlns:a="http://schemas.openxmlformats.org/drawingml/2006/main" w="0">
            <a:solidFill>
              <a:srgbClr val="031F3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EDE333-4332-4C26-AA7C-0E8AD516C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123950"/>
            <a:ext cx="4953000" cy="455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B1F3D"/>
          </a:solidFill>
          <a:ln xmlns:a="http://schemas.openxmlformats.org/drawingml/2006/main" w="0">
            <a:solidFill>
              <a:srgbClr val="2B1F3D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2299A58-8124-4682-A7C0-DC34339E1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343150" y="4000500"/>
            <a:ext cx="5295900" cy="432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3F56"/>
          </a:solidFill>
          <a:ln xmlns:a="http://schemas.openxmlformats.org/drawingml/2006/main" w="0">
            <a:solidFill>
              <a:srgbClr val="063F56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904BB2-1D21-4D76-8913-0F1CC78D9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257300" cy="34290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B3EB4B-1814-4116-BD68-B6EC5BBC4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257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C229"/>
                </a:solidFill>
              </a:defRPr>
            </a:pPr>
            <a:r>
              <a:rPr sz="1050" b="1">
                <a:solidFill>
                  <a:srgbClr val="FFC229"/>
                </a:solidFill>
              </a:rPr>
              <a:t>ANKIETA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5B1940-134F-4E44-B443-EC3DCB326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81125"/>
            <a:ext cx="43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C229"/>
                </a:solidFill>
              </a:defRPr>
            </a:pPr>
            <a:r>
              <a:rPr sz="1200" b="1">
                <a:solidFill>
                  <a:srgbClr val="FFC229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B84D58-ECCA-40B7-928B-552930091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200150"/>
            <a:ext cx="4953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Ankieta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338462-6E74-4C00-AB57-BBC9CCE8C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495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C229"/>
                </a:solidFill>
              </a:defRPr>
            </a:pPr>
            <a:r>
              <a:rPr sz="3600" b="1">
                <a:solidFill>
                  <a:srgbClr val="FFC229"/>
                </a:solidFill>
              </a:rPr>
              <a:t>przed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3C73B0-5CF4-42B2-80BE-4E18A0E95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62250"/>
            <a:ext cx="514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B8C7DA"/>
                </a:solidFill>
              </a:defRPr>
            </a:pPr>
            <a:r>
              <a:rPr sz="1425" b="1">
                <a:solidFill>
                  <a:srgbClr val="B8C7DA"/>
                </a:solidFill>
              </a:rPr>
              <a:t>Start: krótki pre-test dla uczestników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4AFBC6-9A8C-4134-A199-BD620FA19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409950"/>
            <a:ext cx="5048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Zacznij od krótkiej ankiety. To punkt odniesienia do porównania wiedzy przed i po wydarzeniu.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29D90A5-A293-4DCB-96AD-3EB24C62D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95800"/>
            <a:ext cx="5048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E74C74-BFC9-4DB9-940B-303E86F13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705350"/>
            <a:ext cx="459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D6E0EC"/>
                </a:solidFill>
              </a:defRPr>
            </a:pPr>
            <a:r>
              <a:rPr sz="1275" b="1">
                <a:solidFill>
                  <a:srgbClr val="D6E0EC"/>
                </a:solidFill>
              </a:rPr>
              <a:t>Po zeskanowaniu zaloguj się na konto uczestnika. System wróci automatycznie do tej ankiety.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98028A-034D-4FF8-B479-F3DB2A358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1020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D5E4"/>
                </a:solidFill>
              </a:defRPr>
            </a:pPr>
            <a:r>
              <a:rPr sz="1050" b="1">
                <a:solidFill>
                  <a:srgbClr val="6ED5E4"/>
                </a:solidFill>
                <a:hlinkClick xmlns:r="http://schemas.openxmlformats.org/officeDocument/2006/relationships" r:id="Rc36230cfcfaf4217"/>
              </a:rPr>
              <a:t>mlodzidlademokracji.pl/ankiety/planowanie-kampanii-spolecznych-pre-test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029D862-C7A1-418D-B1A9-E5AACB53D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609600"/>
            <a:ext cx="4895850" cy="4895850"/>
          </a:xfrm>
          <a:prstGeom xmlns:a="http://schemas.openxmlformats.org/drawingml/2006/main" prst="roundRect">
            <a:avLst>
              <a:gd name="adj" fmla="val 1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FFC229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dc7189fa324fcc"/>
          <a:stretch xmlns:a="http://schemas.openxmlformats.org/drawingml/2006/main"/>
        </p:blipFill>
        <p:spPr>
          <a:xfrm xmlns:a="http://schemas.openxmlformats.org/drawingml/2006/main">
            <a:off x="6953250" y="876300"/>
            <a:ext cx="4362450" cy="43624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850EE7-50D9-451F-8AD0-B6C3E10F2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600700"/>
            <a:ext cx="41719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28527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1C6165C-896D-4777-9E88-A30C4D8E0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695950"/>
            <a:ext cx="3790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Zeskanuj kod QR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3D36C57-7B4F-426C-95D2-0718C7F3D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B63"/>
          </a:solidFill>
          <a:ln xmlns:a="http://schemas.openxmlformats.org/drawingml/2006/main" w="0">
            <a:solidFill>
              <a:srgbClr val="163B6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E220FFF-CA8B-44F3-8E65-691AE85AB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1030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B8C7DA"/>
                </a:solidFill>
              </a:defRPr>
            </a:pPr>
            <a:r>
              <a:rPr sz="1050" b="1">
                <a:solidFill>
                  <a:srgbClr val="B8C7DA"/>
                </a:solidFill>
              </a:rPr>
              <a:t>MFO 2.0 | Demokracja w erze cyfrowej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D7971F-60AB-4068-BA18-2CA9A12CC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62103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ankieta startowa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2A41807-E417-470B-AD9D-01F5769D2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2103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73416452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5BFC869-CB7A-4E90-BE37-6D064064C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F3F"/>
          </a:solidFill>
          <a:ln xmlns:a="http://schemas.openxmlformats.org/drawingml/2006/main" w="0">
            <a:solidFill>
              <a:srgbClr val="031F3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B67903-9541-4760-B520-47F43E401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123950"/>
            <a:ext cx="4953000" cy="455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2458"/>
          </a:solidFill>
          <a:ln xmlns:a="http://schemas.openxmlformats.org/drawingml/2006/main" w="0">
            <a:solidFill>
              <a:srgbClr val="1B2458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077B20-F056-415A-86D1-F2FE562B8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343150" y="4000500"/>
            <a:ext cx="5295900" cy="432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3F56"/>
          </a:solidFill>
          <a:ln xmlns:a="http://schemas.openxmlformats.org/drawingml/2006/main" w="0">
            <a:solidFill>
              <a:srgbClr val="063F56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88CB6D-DE63-44D2-8FAF-F8D6F52BD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257300" cy="34290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40B07B-DBE7-4B6D-93D5-EBC385195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257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C229"/>
                </a:solidFill>
              </a:defRPr>
            </a:pPr>
            <a:r>
              <a:rPr sz="1050" b="1">
                <a:solidFill>
                  <a:srgbClr val="FFC229"/>
                </a:solidFill>
              </a:rPr>
              <a:t>ANKIETA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625273-AF32-4A1A-ACAD-98954F1FA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81125"/>
            <a:ext cx="43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C229"/>
                </a:solidFill>
              </a:defRPr>
            </a:pPr>
            <a:r>
              <a:rPr sz="1200" b="1">
                <a:solidFill>
                  <a:srgbClr val="FFC229"/>
                </a:solidFill>
              </a:rPr>
              <a:t>QR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E6EAB9-635E-4077-B028-774E08BEF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200150"/>
            <a:ext cx="4953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Ankieta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F472A1-1997-4563-9D29-1630BBCCC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495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4CC9DC"/>
                </a:solidFill>
              </a:defRPr>
            </a:pPr>
            <a:r>
              <a:rPr sz="3600" b="1">
                <a:solidFill>
                  <a:srgbClr val="4CC9DC"/>
                </a:solidFill>
              </a:rPr>
              <a:t>po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B5B05FF-A2DD-48A5-9943-337DB632B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62250"/>
            <a:ext cx="514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B8C7DA"/>
                </a:solidFill>
              </a:defRPr>
            </a:pPr>
            <a:r>
              <a:rPr sz="1425" b="1">
                <a:solidFill>
                  <a:srgbClr val="B8C7DA"/>
                </a:solidFill>
              </a:rPr>
              <a:t>Finał: post-test i informacja zwrotna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1ED34C-5705-4A1B-83A1-122793432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409950"/>
            <a:ext cx="5048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Na koniec wróć do ankiety. Zobaczymy zmianę, utrwalimy wnioski i zbierzemy feedback.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FBE1D89-4737-408A-8D64-7135B18D2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95800"/>
            <a:ext cx="5048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4CC9D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D72C82-EBDF-43B1-8B4A-9B88FDEE8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705350"/>
            <a:ext cx="459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D6E0EC"/>
                </a:solidFill>
              </a:defRPr>
            </a:pPr>
            <a:r>
              <a:rPr sz="1275" b="1">
                <a:solidFill>
                  <a:srgbClr val="D6E0EC"/>
                </a:solidFill>
              </a:rPr>
              <a:t>Po zeskanowaniu zaloguj się na konto uczestnika. System wróci automatycznie do tej ankiety.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21CC66-80BD-45B6-9A51-1E6294876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1020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D5E4"/>
                </a:solidFill>
              </a:defRPr>
            </a:pPr>
            <a:r>
              <a:rPr sz="1050" b="1">
                <a:solidFill>
                  <a:srgbClr val="6ED5E4"/>
                </a:solidFill>
                <a:hlinkClick xmlns:r="http://schemas.openxmlformats.org/officeDocument/2006/relationships" r:id="R44f22b0c6998421b"/>
              </a:rPr>
              <a:t>mlodzidlademokracji.pl/ankiety/planowanie-kampanii-spolecznych-post-test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2F27D95-1751-4F7D-97CF-75DB9712D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609600"/>
            <a:ext cx="4895850" cy="4895850"/>
          </a:xfrm>
          <a:prstGeom xmlns:a="http://schemas.openxmlformats.org/drawingml/2006/main" prst="roundRect">
            <a:avLst>
              <a:gd name="adj" fmla="val 1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4CC9DC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2b023d431a4f15"/>
          <a:stretch xmlns:a="http://schemas.openxmlformats.org/drawingml/2006/main"/>
        </p:blipFill>
        <p:spPr>
          <a:xfrm xmlns:a="http://schemas.openxmlformats.org/drawingml/2006/main">
            <a:off x="6953250" y="876300"/>
            <a:ext cx="4362450" cy="43624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19B14EF-48D2-4408-84D1-2910C372B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600700"/>
            <a:ext cx="41719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28527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E9D1935-BE34-415F-836D-E6610C47E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695950"/>
            <a:ext cx="3790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Zeskanuj kod QR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C5F3B5-3B0F-42F4-BDF4-D7DEC0772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B63"/>
          </a:solidFill>
          <a:ln xmlns:a="http://schemas.openxmlformats.org/drawingml/2006/main" w="0">
            <a:solidFill>
              <a:srgbClr val="163B6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237C2B0-0DC8-422B-BAB9-79C8A9B81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1030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B8C7DA"/>
                </a:solidFill>
              </a:defRPr>
            </a:pPr>
            <a:r>
              <a:rPr sz="1050" b="1">
                <a:solidFill>
                  <a:srgbClr val="B8C7DA"/>
                </a:solidFill>
              </a:rPr>
              <a:t>MFO 2.0 | Demokracja w erze cyfrowej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2718F76-AD2D-420E-881B-D17E49695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62103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ankieta końcowa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16C5793-6677-495B-99DB-0AD475FDE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2103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334011705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3A8710F-19A4-4E83-8757-5EADA6FA1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5B54B06-48A3-4437-8FDC-F8F266298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5737DBC-F48D-4DAE-BE62-624FF5CD1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4ed668bcd34367"/>
          <a:srcRect xmlns:a="http://schemas.openxmlformats.org/drawingml/2006/main" l="21860" t="0" r="2186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2950" y="838200"/>
            <a:ext cx="4095750" cy="4095750"/>
          </a:xfrm>
          <a:prstGeom xmlns:a="http://schemas.openxmlformats.org/drawingml/2006/main" prst="round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52BD8B-F536-47E4-BA41-A05D6AA9F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838200"/>
            <a:ext cx="4095750" cy="409575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05295F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9214C6-8E54-4382-A476-3349DD198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104900"/>
            <a:ext cx="20002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>
              <a:alpha val="9412"/>
            </a:srgbClr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2CFDE0-00CD-45C5-85F6-6D7BA2F8F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1181100"/>
            <a:ext cx="17716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>
                <a:solidFill>
                  <a:srgbClr val="B63883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B63883"/>
                </a:solidFill>
                <a:latin typeface="Avenir Next"/>
                <a:ea typeface="Avenir Next"/>
                <a:cs typeface="Avenir Next"/>
              </a:rPr>
              <a:t>START WARSZTATU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2AB7A0-A331-40B2-A3DE-2C52D5FFE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1676400"/>
            <a:ext cx="5334000" cy="1276350"/>
          </a:xfrm>
          <a:prstGeom xmlns:a="http://schemas.openxmlformats.org/drawingml/2006/main" prst="roundRect">
            <a:avLst>
              <a:gd name="adj" fmla="val 89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4000"/>
              </a:lnSpc>
              <a:buNone/>
              <a:defRPr sz="480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80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Od diagnozy</a:t>
            </a:r>
          </a:p>
          <a:p xmlns:a="http://schemas.openxmlformats.org/drawingml/2006/main">
            <a:pPr algn="l">
              <a:lnSpc>
                <a:spcPct val="84000"/>
              </a:lnSpc>
              <a:buNone/>
              <a:defRPr sz="480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80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do planu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A1E19A1-487B-49F2-9BF3-E522FCA20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314700"/>
            <a:ext cx="47625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7 kroków, 1 prototyp, pitch 3 min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C51FBB3-0D64-44CB-8C79-E244C59EF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0767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47CDE2-3150-406B-83F7-D0D2734E3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98145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wybierz problem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504163-E1C8-44FA-8BF6-BF5636A6D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514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7C14802-8FE2-481C-947E-4408E66EF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41960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zapisz cel SMART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7246FF7-ECAC-47B8-AA53-4AB2C483E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953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FE5999-3967-4B9F-AFC5-FD79DFD4F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85775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dobierz odbiorców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0A16954-C7C7-47DB-B9CD-3A1683558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53911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948FD84-8B21-4593-BEC2-09CB77CF1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29590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zrób prototyp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C10D811-EA1E-4222-AFD4-FFE2B9083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43500"/>
            <a:ext cx="4286250" cy="695325"/>
          </a:xfrm>
          <a:prstGeom xmlns:a="http://schemas.openxmlformats.org/drawingml/2006/main" prst="roundRect">
            <a:avLst>
              <a:gd name="adj" fmla="val 164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b820355a52432c"/>
          <a:stretch xmlns:a="http://schemas.openxmlformats.org/drawingml/2006/main"/>
        </p:blipFill>
        <p:spPr>
          <a:xfrm xmlns:a="http://schemas.openxmlformats.org/drawingml/2006/main">
            <a:off x="756944" y="5219700"/>
            <a:ext cx="4067761" cy="542925"/>
          </a:xfrm>
          <a:prstGeom xmlns:a="http://schemas.openxmlformats.org/drawingml/2006/main" prst="rect">
            <a:avLst/>
          </a:prstGeom>
        </p:spPr>
      </p:pic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b516877a4443a3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95A3BDA-C726-4F17-B457-FC833FA2B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050A07F-A850-4A39-A940-37BB84379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warsztat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9422570-FD0C-4948-93E8-07534F0BF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19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2C9CADE-8FFA-4A43-BBA0-DDCB59815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D05EDD6-2BEA-4C12-956B-7726776D7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7026422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744CF4F-A3F0-40AF-B486-B531D91E9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EA5963-9003-4D41-BD5A-684E64315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4851929-D429-4F72-B134-4B3695739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B2CAFA-0FFA-45CC-B9A6-9D479A39E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4FAB52-8C8A-4DA4-A21C-BD40C3F83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Co łączy „Piłeś? Nie jedź!” i Rybnicki Alarm Smogowy?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D9FDA0-A4A4-4967-B3DA-2EDB5FDC7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Najpierw pytanie: co jest problemem?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40f12c06bd464e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CD1B33-35A1-413B-AD61-069E1FA0D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1F0FF7D-2F1E-45FC-BE07-45FFC4725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DFFD9E-B1B4-42FA-9613-4F2BE57B9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BC800D-14D0-4313-91C8-3F167CE8A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1C3378-CA3A-4A8D-8132-895A2EDA1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752600"/>
            <a:ext cx="10287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9525">
            <a:solidFill>
              <a:srgbClr val="031D4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2C88995-06A6-47B0-A7AF-FBA5C717D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038350"/>
            <a:ext cx="96012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86000"/>
              </a:lnSpc>
              <a:buNone/>
              <a:defRPr sz="37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7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Kampania społeczna = narzędzie zmiany zachowań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083D33-2691-455D-BA9D-44B17849F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543300"/>
            <a:ext cx="312420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72C98EC-7FE8-43FB-90A3-306275866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752850"/>
            <a:ext cx="27813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PROBLEM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5D4EC9D-C439-4644-8605-9F73EB0AA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248150"/>
            <a:ext cx="27432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co naprawdę nie działa?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E07058-41F5-48BC-872F-6D7A7D7D3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543300"/>
            <a:ext cx="312420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8EE5F5-C894-4C2A-ADEE-2E5A7813E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752850"/>
            <a:ext cx="27813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ZACHOWANIE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3F9F859-2C1C-4FAB-B659-B83D1D4EB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4248150"/>
            <a:ext cx="27432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co ktoś ma zrobić inaczej?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C0A3325-E21D-4DCE-BAC1-CC5D2E08F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543300"/>
            <a:ext cx="312420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CB4015A-053C-4FDD-B79D-FC2241972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752850"/>
            <a:ext cx="27813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PLAN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B2E1E21-89EF-4C86-9A7C-C34B3C94E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248150"/>
            <a:ext cx="27432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jak do tego doprowadzimy?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74D7EAA-D72A-4354-B2B3-59E2CE96A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162550"/>
            <a:ext cx="88392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Kampania to nie reklama. Kampania ma zmieniać.</a:t>
            </a:r>
          </a:p>
        </p:txBody>
      </p:sp>
    </p:spTree>
    <p:extLst>
      <p:ext uri="{BB962C8B-B14F-4D97-AF65-F5344CB8AC3E}">
        <p14:creationId xmlns:p14="http://schemas.microsoft.com/office/powerpoint/2010/main" val="145256234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D503E22-CBED-479A-83F7-FEFAAB469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935652-8C36-4FE3-91E3-BDDCB56AC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D86C0F7-AECD-4FA6-AFA7-69029B77F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1C4E7F-88CC-43C3-A805-6337D31C0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D3266EF-341B-47E0-9713-741C662D5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Co NIE jest kampanią społeczną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9C8067A-4CA9-4CC7-8F2C-DB6C36DCA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Rozróżnienie porządkuje myślenie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6103703ca045e8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AC1316-F1DC-42BA-9252-7563AC944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3F1116-D70F-4EAE-8079-871F146D6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3E61C2-852E-45DA-B685-AE4020849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5E8EDA9-3C52-4A43-81E5-CFEE537FA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0CC3E8-DF9E-492A-8895-8BA1939A4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537F0B-B16B-46C0-9790-E9D90F1E7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REKLAMA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276DE8E-F5DB-4BCE-92AB-8787D0219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„Kup nasz napój”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3A3F1D-6505-445F-B0CA-D5FF2A4A1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CD72149-300B-4B0C-9323-25F9F162D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CHARYTATYWNA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72A2043-121A-44E5-A486-27866943F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„Wpłać na leczenie”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54E2D3B-6B8C-4C5B-93CA-EAF533F28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89B20B3-1084-4187-B367-DD5D43A25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PROTEST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25AB0E9-818C-4C3A-A889-D05C8C412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„Nie chcemy tego”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F0A7197-2E2E-4C47-9668-D3009C576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E38B18D-73CB-4985-BB77-08EB21133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KAMPANIA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0B86ADB-36BB-478F-9A57-CBE96F333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„Zmień to zachowanie”</a:t>
            </a:r>
          </a:p>
        </p:txBody>
      </p:sp>
    </p:spTree>
    <p:extLst>
      <p:ext uri="{BB962C8B-B14F-4D97-AF65-F5344CB8AC3E}">
        <p14:creationId xmlns:p14="http://schemas.microsoft.com/office/powerpoint/2010/main" val="828050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EE24729-7F55-4E74-BBE3-EE0D15BB0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13B58D-F6A7-4968-BB52-285DE6B7E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B4D31D-34A5-4305-8CC6-7EAECE2D5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93DB28-EC86-42AF-9961-AD5438227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42508D3-0A1A-40F1-8B1E-511B62AF7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7 kroków kampanii społecznej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F5DEF2-1DE2-41E4-A980-08AB95B59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Bez któregoś kroku kampania się sypie</a:t>
            </a:r>
          </a:p>
        </p:txBody>
      </p:sp>
      <p:pic>
        <p:nvPicPr>
          <p:cNvPr id="4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1096799fad41bd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0EA55F-12D4-4C4B-BBFB-5C022E19A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9F205A-9738-4FFF-9BDC-D674D14DD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2619B36-8A36-4F56-93F1-B1AAFE731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6E7238-FFA1-4994-B6BE-99C291F90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54EBC4B-F5A8-422F-8EA7-DAD6B835C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14550"/>
            <a:ext cx="1885950" cy="2000250"/>
          </a:xfrm>
          <a:prstGeom xmlns:a="http://schemas.openxmlformats.org/drawingml/2006/main" prst="roundRect">
            <a:avLst>
              <a:gd name="adj" fmla="val 80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C13DE4-8216-4FBA-A262-F97779FC9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38275" y="23812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14118"/>
            </a:srgbClr>
          </a:solidFill>
          <a:ln xmlns:a="http://schemas.openxmlformats.org/drawingml/2006/main" w="19050">
            <a:solidFill>
              <a:srgbClr val="B63883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853C381-FF7C-4C75-91AB-E77434966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38275" y="2533650"/>
            <a:ext cx="7239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8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0F2486-A375-4D8B-A5F8-4C31DAD1E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295650"/>
            <a:ext cx="1543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Diagnoza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E9000C-3784-4225-8E28-1312AA4A4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95700"/>
            <a:ext cx="15049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dane i problem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43061EE-C2CC-4599-994A-917CE8F25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876550"/>
            <a:ext cx="285750" cy="4762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4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4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&gt;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2571635-2A29-4DF6-843F-E43FFB3E0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114550"/>
            <a:ext cx="1885950" cy="2000250"/>
          </a:xfrm>
          <a:prstGeom xmlns:a="http://schemas.openxmlformats.org/drawingml/2006/main" prst="roundRect">
            <a:avLst>
              <a:gd name="adj" fmla="val 80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7BB8A3A-9919-471C-8827-4DD839CB4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3812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19050">
            <a:solidFill>
              <a:srgbClr val="F0B329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A90D96D-4CF0-4CB2-AE48-DEA284F19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533650"/>
            <a:ext cx="7239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8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2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79101A8-7DA4-412E-9DEC-830464B71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295650"/>
            <a:ext cx="1543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Cel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953E123-21E0-4D8B-BA26-CF95BAD33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95700"/>
            <a:ext cx="15049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SMART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F78EE67-3074-4B68-BB2A-D0911EE4F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876550"/>
            <a:ext cx="285750" cy="4762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4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4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&gt;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ACA6F25-93C2-461B-9092-21CE863F3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114550"/>
            <a:ext cx="1885950" cy="2000250"/>
          </a:xfrm>
          <a:prstGeom xmlns:a="http://schemas.openxmlformats.org/drawingml/2006/main" prst="roundRect">
            <a:avLst>
              <a:gd name="adj" fmla="val 80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474B306-88C4-4F8A-98DC-1CC863EF0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29275" y="23812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19050">
            <a:solidFill>
              <a:srgbClr val="078E91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08A6F0F-CC86-4E3E-8B3F-ABD9A8530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29275" y="2533650"/>
            <a:ext cx="7239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8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36920AC-3CAD-4C24-A2FD-5A58F39FA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295650"/>
            <a:ext cx="1543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Odbiorcy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A5D4926-BC24-46B7-9366-9FCCFAF5E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695700"/>
            <a:ext cx="15049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kto zmienia?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9C3B236-7944-4C31-88A0-C86AF93BC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876550"/>
            <a:ext cx="285750" cy="4762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4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4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&gt;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089FD7F-1A74-4EF8-A6C8-FC0839DC1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114550"/>
            <a:ext cx="1885950" cy="2000250"/>
          </a:xfrm>
          <a:prstGeom xmlns:a="http://schemas.openxmlformats.org/drawingml/2006/main" prst="roundRect">
            <a:avLst>
              <a:gd name="adj" fmla="val 80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4842AFC-918D-43D1-A3DD-EE069D4A9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4775" y="23812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040AA">
              <a:alpha val="14118"/>
            </a:srgbClr>
          </a:solidFill>
          <a:ln xmlns:a="http://schemas.openxmlformats.org/drawingml/2006/main" w="19050">
            <a:solidFill>
              <a:srgbClr val="7040AA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1663983-088F-4052-A4AB-A1337B166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24775" y="2533650"/>
            <a:ext cx="7239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85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4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E5A3C62-2075-4184-8065-33AA50E76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295650"/>
            <a:ext cx="1543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Narracja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98F102A-5F99-4D57-96EE-684BD37E0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95700"/>
            <a:ext cx="15049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historia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E62A1E2-0E71-493C-AABF-1751CADBD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876550"/>
            <a:ext cx="285750" cy="4762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4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4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&gt;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4C2AACD-60DE-4ECA-8294-9E0B10F22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114550"/>
            <a:ext cx="1885950" cy="2000250"/>
          </a:xfrm>
          <a:prstGeom xmlns:a="http://schemas.openxmlformats.org/drawingml/2006/main" prst="roundRect">
            <a:avLst>
              <a:gd name="adj" fmla="val 80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FBF3709-35F0-49F0-972E-67AC236EA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0275" y="23812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19050">
            <a:solidFill>
              <a:srgbClr val="14785B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2A4B314-80FE-4B57-BA80-9DB478858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0275" y="2533650"/>
            <a:ext cx="7239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8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5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96094CE-18DF-4D16-9538-6D504BF28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295650"/>
            <a:ext cx="1543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Działania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89DC6F9-4681-426D-A08F-E4E787332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695700"/>
            <a:ext cx="15049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co, kto, kiedy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03965C9-8DF8-4ADD-840D-8D9D8C377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933950"/>
            <a:ext cx="8953500" cy="381000"/>
          </a:xfrm>
          <a:prstGeom xmlns:a="http://schemas.openxmlformats.org/drawingml/2006/main" prst="roundRect">
            <a:avLst>
              <a:gd name="adj" fmla="val 3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32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32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Do tego: harmonogram i mierzenie.</a:t>
            </a:r>
          </a:p>
        </p:txBody>
      </p:sp>
    </p:spTree>
    <p:extLst>
      <p:ext uri="{BB962C8B-B14F-4D97-AF65-F5344CB8AC3E}">
        <p14:creationId xmlns:p14="http://schemas.microsoft.com/office/powerpoint/2010/main" val="181895948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F5AAE52-6293-47E6-BF63-B6042EF64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F403A0D-2F01-4E22-AFDB-9D800E934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58DD11A-B57B-4F51-9116-572EA8A82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298D6C-D954-455B-92DC-22EAEBAC1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9F0247-6DBA-4E4D-852C-7A4169ED3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Plan</a:t>
            </a:r>
          </a:p>
        </p:txBody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b8776828e148d0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4A7502-C706-44FA-96B7-6AEDA030E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56DC6D0-6CB1-4F7C-960F-AA5090FCA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agenda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169175-1545-4846-A8E6-9695BEEE7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54CBBEE-02C1-4F2D-87D9-634604F65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8A66B9-5DE5-4E65-A8B1-B3BF907F2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1F5E20-D998-44E6-895A-786A4CEE6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B6388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3F1985-CF5B-4E61-9BB3-FC43CADC0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AE6FBBB-6E15-4D80-BFA0-62E0B4C26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7 kroków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CE1D9EF-1621-4311-A486-C4A1F7717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3BBE55C-F97C-4D48-886C-EA91FA722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B6388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49507F2-9752-4DE3-8E6D-C32FA9955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065082-5A18-4491-B879-E382738D5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Case study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9D5FDB2-6DDE-4253-BB4D-7BEC61EBD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9175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38D56A0-8321-4807-86DB-F84E326EE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B63883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FC46E5F-B960-42D3-888C-A9AF8E2A7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7CFB156-2CC4-4497-B611-8D1E90AD8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Warsztat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52C9449-AD53-4E7A-9F57-CBF232785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CEEFEDA-463C-4F04-A622-86F494D32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B6388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FA852F5-7029-4F94-8FC6-EB3F6EB1B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D772546-52FB-40BB-BDC0-BBDE9D53B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Prototyp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82D0AEE-CC76-489E-8BFE-A9A5EADC6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F73F571-56AF-45D4-86EE-64D3AB1F5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/>
          </a:solidFill>
          <a:ln xmlns:a="http://schemas.openxmlformats.org/drawingml/2006/main" w="19050">
            <a:solidFill>
              <a:srgbClr val="B63883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A2BF5FA-8897-40AB-8D5D-A3070389C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5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B439843-9A75-45C4-AA3B-F86A17867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Pitch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7D785A9-2E39-4BFB-801A-C55AFD396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972050"/>
            <a:ext cx="7429500" cy="457200"/>
          </a:xfrm>
          <a:prstGeom xmlns:a="http://schemas.openxmlformats.org/drawingml/2006/main" prst="roundRect">
            <a:avLst>
              <a:gd name="adj" fmla="val 25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1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Projektujecie własną kampanię społeczną.</a:t>
            </a:r>
          </a:p>
        </p:txBody>
      </p:sp>
    </p:spTree>
    <p:extLst>
      <p:ext uri="{BB962C8B-B14F-4D97-AF65-F5344CB8AC3E}">
        <p14:creationId xmlns:p14="http://schemas.microsoft.com/office/powerpoint/2010/main" val="36704409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31D4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D6E32B0-9612-4E4A-BBEF-0C82F0177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31D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1DEF2E-38EB-490D-A0D6-54D3B6710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-142875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14E004-3A69-4BBB-8724-78B187326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24000" y="4762500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DD9C3D-F30E-409B-8A8C-42B630859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9334500" cy="904875"/>
          </a:xfrm>
          <a:prstGeom xmlns:a="http://schemas.openxmlformats.org/drawingml/2006/main" prst="roundRect">
            <a:avLst>
              <a:gd name="adj" fmla="val 1263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KAHOOT 1/3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21C2FB-28E1-450D-9185-05980ECD0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2415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argumenty w głowie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E8E721-0DBA-4391-BA2B-8A447D232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88CBD77-0275-4812-A702-162D9278B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6b100712a94891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B2E3C12-7B6A-4007-B396-28C8A6BF6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E349173-8330-4D3F-90DC-867B83C42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2E49150-AC4C-4D6C-999F-1966178FE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06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B7AE95-E61E-44CD-9990-1A09A7EDD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D8F0A7-4DC9-481A-8E1C-20DB3E1E9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3838754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0121C64-B2C3-468F-87D5-47D34F267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0BCDC3-3C70-4944-8F36-51195FB41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803B64-73D2-45EC-8032-81CA60DCC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C2B56B4-3F91-49DD-A4D8-B9192A931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EB757F-48F9-4411-BE50-C457AA1E7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Krok 1: diagnoza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CCF3CAB-B373-4CD0-8F11-742C66D4F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Skąd wiesz, że jest problem?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4c030ceb934a7a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B9558E-D696-4814-ACC0-2422D784E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6837AD-88FB-4CCB-AD3A-CF0337BE2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Google Forms + Mentimeter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47A171-26AD-4585-8F13-4FFF7E56A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07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92AB85-3895-41E9-92E7-9F8AD2A4F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5DF1C4-75DD-4BF3-8D5E-FB9BC1986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434602b52b4e42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237FAA-2D78-4932-88F3-5AD488562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77C9888-AB30-4388-871D-D24241A54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Ankieta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294DAC1-6EAB-42C9-AA57-7FDA27CEC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5 pytań, 50 odpowiedzi i masz pierwsze dane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59b3bcfd5c41c3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1030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D9CAE31-AAF2-4649-B3D5-3F8FBCD4F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A484D78-98C5-4C4E-A1F6-E55639442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Sonda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123182B-8B8F-4421-A548-D61C32262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szybkie głosowanie i diagnoza sali</a:t>
            </a:r>
          </a:p>
        </p:txBody>
      </p:sp>
    </p:spTree>
    <p:extLst>
      <p:ext uri="{BB962C8B-B14F-4D97-AF65-F5344CB8AC3E}">
        <p14:creationId xmlns:p14="http://schemas.microsoft.com/office/powerpoint/2010/main" val="12973147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0E0E6D1-2E4C-40A4-8AF1-80604777E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EB58B9E-C9EA-4311-916F-84C9B7C90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3883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05FE69-4D34-410A-9774-D648F86C9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A23777D-BCA7-4DDF-9102-689245A92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0247C8C-B5F5-467C-ABB9-89281B92D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31D46"/>
                </a:solidFill>
                <a:latin typeface="Avenir Next Condensed"/>
                <a:ea typeface="Avenir Next Condensed"/>
                <a:cs typeface="Avenir Next Condensed"/>
              </a:rPr>
              <a:t>Krok 2–3: CEL SMART + ODBIORCY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A372CE-37ED-42F7-B594-457B19D47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Nie „wszyscy” i nie „bądźmy mili”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a0c0d0872a489d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035900-3563-4BA0-A65B-BA9390772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BACB73B-87A0-4F5B-9551-2C99A5932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08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75AA75-CEF5-4AF9-B398-D8BD3FF1E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840CF39-E3E3-4CA8-8B9B-0F425B14B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38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1E0424-A503-4E04-BD86-399AF56F0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78F3F41-95D5-4748-9387-BE76C869F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ZŁY CEL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6A026FD-1D64-424A-AFC1-25571E5AA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„Chcemy, żeby ludzie byli milsi w internecie”.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7CE5AEE-141F-41C6-8493-E80133171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940FF4-0676-4B83-B892-59AF935E2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DOBRY CEL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4FCA19A-4D43-4E67-BF1B-89DA7B25F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„Zmniejszyć hejt na szkolnej grupie FB o 50% w miesiąc”.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5B7F9D9-22D0-4976-8507-CC3DD12F8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63883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E93C2D-E426-451E-970D-5F97BF108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B63883"/>
                </a:solidFill>
                <a:latin typeface="Avenir Next Condensed"/>
                <a:ea typeface="Avenir Next Condensed"/>
                <a:cs typeface="Avenir Next Condensed"/>
              </a:rPr>
              <a:t>ODBIORCY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B67AE34-FAB5-421D-9C86-E58EC9378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Wiek, motywacja, blokada, miejsce kontaktu.</a:t>
            </a:r>
          </a:p>
        </p:txBody>
      </p:sp>
    </p:spTree>
    <p:extLst>
      <p:ext uri="{BB962C8B-B14F-4D97-AF65-F5344CB8AC3E}">
        <p14:creationId xmlns:p14="http://schemas.microsoft.com/office/powerpoint/2010/main" val="92350125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2026-06-25T17:02:20.2790000Z</dcterms:created>
  <dcterms:modified xsi:type="dcterms:W3CDTF">2026-06-25T17:02:20.2790000Z</dcterms:modified>
</coreProperties>
</file>