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b0767fca914649" /><Relationship Type="http://schemas.openxmlformats.org/officeDocument/2006/relationships/extended-properties" Target="/docProps/app.xml" Id="Rc3397dcce8514972" /><Relationship Type="http://schemas.openxmlformats.org/officeDocument/2006/relationships/officeDocument" Target="/ppt/presentation.xml" Id="Rcb64125c8a66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0fba8cf5124c28"/>
  </p:sldMasterIdLst>
  <p:notesMasterIdLst>
    <p:notesMasterId xmlns:r="http://schemas.openxmlformats.org/officeDocument/2006/relationships" r:id="Rc588fabaa73649df"/>
  </p:notesMasterIdLst>
  <p:sldIdLst>
    <p:sldId xmlns:r="http://schemas.openxmlformats.org/officeDocument/2006/relationships" id="256" r:id="Rfb49e5e893a34297"/>
    <p:sldId xmlns:r="http://schemas.openxmlformats.org/officeDocument/2006/relationships" id="257" r:id="Rf858708f99bc4974"/>
    <p:sldId xmlns:r="http://schemas.openxmlformats.org/officeDocument/2006/relationships" id="258" r:id="R093861e0924641f5"/>
    <p:sldId xmlns:r="http://schemas.openxmlformats.org/officeDocument/2006/relationships" id="259" r:id="R54fac786efe14d3a"/>
    <p:sldId xmlns:r="http://schemas.openxmlformats.org/officeDocument/2006/relationships" id="260" r:id="R24d8c799c3a44988"/>
    <p:sldId xmlns:r="http://schemas.openxmlformats.org/officeDocument/2006/relationships" id="261" r:id="R331b6f9fb537459d"/>
    <p:sldId xmlns:r="http://schemas.openxmlformats.org/officeDocument/2006/relationships" id="262" r:id="Rccb09e381b8a4db8"/>
    <p:sldId xmlns:r="http://schemas.openxmlformats.org/officeDocument/2006/relationships" id="263" r:id="R05a1bbfd307d43b1"/>
    <p:sldId xmlns:r="http://schemas.openxmlformats.org/officeDocument/2006/relationships" id="264" r:id="R10e1f00d6a064b40"/>
    <p:sldId xmlns:r="http://schemas.openxmlformats.org/officeDocument/2006/relationships" id="265" r:id="R815b73986ba7440c"/>
    <p:sldId xmlns:r="http://schemas.openxmlformats.org/officeDocument/2006/relationships" id="266" r:id="R23dc49c83ee54290"/>
    <p:sldId xmlns:r="http://schemas.openxmlformats.org/officeDocument/2006/relationships" id="267" r:id="R64299e5ed38d4450"/>
    <p:sldId xmlns:r="http://schemas.openxmlformats.org/officeDocument/2006/relationships" id="268" r:id="Re81369ea542f49ac"/>
    <p:sldId xmlns:r="http://schemas.openxmlformats.org/officeDocument/2006/relationships" id="269" r:id="R022a4951cb554b0b"/>
    <p:sldId xmlns:r="http://schemas.openxmlformats.org/officeDocument/2006/relationships" id="270" r:id="R7d61b15746094f0a"/>
    <p:sldId xmlns:r="http://schemas.openxmlformats.org/officeDocument/2006/relationships" id="271" r:id="R6082dd0363934549"/>
    <p:sldId xmlns:r="http://schemas.openxmlformats.org/officeDocument/2006/relationships" id="272" r:id="Rdcf68c66b01c4242"/>
    <p:sldId xmlns:r="http://schemas.openxmlformats.org/officeDocument/2006/relationships" id="273" r:id="Rf09b7fdfcaa641e5"/>
    <p:sldId xmlns:r="http://schemas.openxmlformats.org/officeDocument/2006/relationships" id="274" r:id="R3df5409c4f4c45da"/>
    <p:sldId xmlns:r="http://schemas.openxmlformats.org/officeDocument/2006/relationships" id="275" r:id="R3d02d78ececa4e7a"/>
    <p:sldId xmlns:r="http://schemas.openxmlformats.org/officeDocument/2006/relationships" id="276" r:id="R0debacd962394ad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1bf322db86740f6" /><Relationship Type="http://schemas.openxmlformats.org/officeDocument/2006/relationships/slideMaster" Target="/ppt/slideMasters/slideMaster1.xml" Id="R260fba8cf5124c28" /><Relationship Type="http://schemas.openxmlformats.org/officeDocument/2006/relationships/notesMaster" Target="/ppt/notesMasters/notesMaster1.xml" Id="Rc588fabaa73649df" /><Relationship Type="http://schemas.openxmlformats.org/officeDocument/2006/relationships/presProps" Target="/ppt/presProps.xml" Id="R0d05f3b576ff4a2f" /><Relationship Type="http://schemas.openxmlformats.org/officeDocument/2006/relationships/tableStyles" Target="/ppt/tableStyles.xml" Id="Rff7a1307e65345af" /><Relationship Type="http://schemas.openxmlformats.org/officeDocument/2006/relationships/slide" Target="/ppt/slides/slide1.xml" Id="Rfb49e5e893a34297" /><Relationship Type="http://schemas.openxmlformats.org/officeDocument/2006/relationships/slide" Target="/ppt/slides/slide2.xml" Id="Rf858708f99bc4974" /><Relationship Type="http://schemas.openxmlformats.org/officeDocument/2006/relationships/slide" Target="/ppt/slides/slide3.xml" Id="R093861e0924641f5" /><Relationship Type="http://schemas.openxmlformats.org/officeDocument/2006/relationships/slide" Target="/ppt/slides/slide4.xml" Id="R54fac786efe14d3a" /><Relationship Type="http://schemas.openxmlformats.org/officeDocument/2006/relationships/slide" Target="/ppt/slides/slide5.xml" Id="R24d8c799c3a44988" /><Relationship Type="http://schemas.openxmlformats.org/officeDocument/2006/relationships/slide" Target="/ppt/slides/slide6.xml" Id="R331b6f9fb537459d" /><Relationship Type="http://schemas.openxmlformats.org/officeDocument/2006/relationships/slide" Target="/ppt/slides/slide7.xml" Id="Rccb09e381b8a4db8" /><Relationship Type="http://schemas.openxmlformats.org/officeDocument/2006/relationships/slide" Target="/ppt/slides/slide8.xml" Id="R05a1bbfd307d43b1" /><Relationship Type="http://schemas.openxmlformats.org/officeDocument/2006/relationships/slide" Target="/ppt/slides/slide9.xml" Id="R10e1f00d6a064b40" /><Relationship Type="http://schemas.openxmlformats.org/officeDocument/2006/relationships/slide" Target="/ppt/slides/slide10.xml" Id="R815b73986ba7440c" /><Relationship Type="http://schemas.openxmlformats.org/officeDocument/2006/relationships/slide" Target="/ppt/slides/slide11.xml" Id="R23dc49c83ee54290" /><Relationship Type="http://schemas.openxmlformats.org/officeDocument/2006/relationships/slide" Target="/ppt/slides/slide12.xml" Id="R64299e5ed38d4450" /><Relationship Type="http://schemas.openxmlformats.org/officeDocument/2006/relationships/slide" Target="/ppt/slides/slide13.xml" Id="Re81369ea542f49ac" /><Relationship Type="http://schemas.openxmlformats.org/officeDocument/2006/relationships/slide" Target="/ppt/slides/slide14.xml" Id="R022a4951cb554b0b" /><Relationship Type="http://schemas.openxmlformats.org/officeDocument/2006/relationships/slide" Target="/ppt/slides/slide15.xml" Id="R7d61b15746094f0a" /><Relationship Type="http://schemas.openxmlformats.org/officeDocument/2006/relationships/slide" Target="/ppt/slides/slide16.xml" Id="R6082dd0363934549" /><Relationship Type="http://schemas.openxmlformats.org/officeDocument/2006/relationships/slide" Target="/ppt/slides/slide17.xml" Id="Rdcf68c66b01c4242" /><Relationship Type="http://schemas.openxmlformats.org/officeDocument/2006/relationships/slide" Target="/ppt/slides/slide18.xml" Id="Rf09b7fdfcaa641e5" /><Relationship Type="http://schemas.openxmlformats.org/officeDocument/2006/relationships/slide" Target="/ppt/slides/slide19.xml" Id="R3df5409c4f4c45da" /><Relationship Type="http://schemas.openxmlformats.org/officeDocument/2006/relationships/slide" Target="/ppt/slides/slide20.xml" Id="R3d02d78ececa4e7a" /><Relationship Type="http://schemas.openxmlformats.org/officeDocument/2006/relationships/slide" Target="/ppt/slides/slide21.xml" Id="R0debacd962394ad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cf4ccf50d8e42c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d151335763449a6" /><Relationship Type="http://schemas.openxmlformats.org/officeDocument/2006/relationships/notesMaster" Target="/ppt/notesMasters/notesMaster1.xml" Id="Rcd9dbf31ffe642b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d477595733c4684" /><Relationship Type="http://schemas.openxmlformats.org/officeDocument/2006/relationships/notesMaster" Target="/ppt/notesMasters/notesMaster1.xml" Id="Rb2a8c1c159ce4b7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19f0eac05704be5" /><Relationship Type="http://schemas.openxmlformats.org/officeDocument/2006/relationships/notesMaster" Target="/ppt/notesMasters/notesMaster1.xml" Id="R93c2ad6fd570400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e9d57e6d8994c6a" /><Relationship Type="http://schemas.openxmlformats.org/officeDocument/2006/relationships/notesMaster" Target="/ppt/notesMasters/notesMaster1.xml" Id="R725f4aaab1ff45f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78f874f788449cb" /><Relationship Type="http://schemas.openxmlformats.org/officeDocument/2006/relationships/notesMaster" Target="/ppt/notesMasters/notesMaster1.xml" Id="Rd3b1a908be904e5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f7c58455a7c4ec6" /><Relationship Type="http://schemas.openxmlformats.org/officeDocument/2006/relationships/notesMaster" Target="/ppt/notesMasters/notesMaster1.xml" Id="R420b0688b86e415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2d058f457e84363" /><Relationship Type="http://schemas.openxmlformats.org/officeDocument/2006/relationships/notesMaster" Target="/ppt/notesMasters/notesMaster1.xml" Id="R7eb58a8397bf48c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f4357a7c5124f93" /><Relationship Type="http://schemas.openxmlformats.org/officeDocument/2006/relationships/notesMaster" Target="/ppt/notesMasters/notesMaster1.xml" Id="R1f832e149fb0478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ec26b187bf145d0" /><Relationship Type="http://schemas.openxmlformats.org/officeDocument/2006/relationships/notesMaster" Target="/ppt/notesMasters/notesMaster1.xml" Id="R6d6aaa12c8db472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569e9364a0d4294" /><Relationship Type="http://schemas.openxmlformats.org/officeDocument/2006/relationships/notesMaster" Target="/ppt/notesMasters/notesMaster1.xml" Id="R6266d8745d8541e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6cb45bf07d74325" /><Relationship Type="http://schemas.openxmlformats.org/officeDocument/2006/relationships/notesMaster" Target="/ppt/notesMasters/notesMaster1.xml" Id="Rf255d705a8ed48c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03d8f987937461b" /><Relationship Type="http://schemas.openxmlformats.org/officeDocument/2006/relationships/notesMaster" Target="/ppt/notesMasters/notesMaster1.xml" Id="Re4a5e31b3703479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71caa01b3db4fe7" /><Relationship Type="http://schemas.openxmlformats.org/officeDocument/2006/relationships/notesMaster" Target="/ppt/notesMasters/notesMaster1.xml" Id="Rada4f68b1fe548b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2d22a7aeddc84016" /><Relationship Type="http://schemas.openxmlformats.org/officeDocument/2006/relationships/notesMaster" Target="/ppt/notesMasters/notesMaster1.xml" Id="R938a2431c711422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4ffc5662cf4496e" /><Relationship Type="http://schemas.openxmlformats.org/officeDocument/2006/relationships/notesMaster" Target="/ppt/notesMasters/notesMaster1.xml" Id="R12778cefa6e34f1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36049a167d74717" /><Relationship Type="http://schemas.openxmlformats.org/officeDocument/2006/relationships/notesMaster" Target="/ppt/notesMasters/notesMaster1.xml" Id="R39ce332093584b2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aecb9f3a11d4522" /><Relationship Type="http://schemas.openxmlformats.org/officeDocument/2006/relationships/notesMaster" Target="/ppt/notesMasters/notesMaster1.xml" Id="R135fc6230d7348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ef307d0866f4043" /><Relationship Type="http://schemas.openxmlformats.org/officeDocument/2006/relationships/notesMaster" Target="/ppt/notesMasters/notesMaster1.xml" Id="R2d5a043dd09842f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9dc9f44c4954403" /><Relationship Type="http://schemas.openxmlformats.org/officeDocument/2006/relationships/notesMaster" Target="/ppt/notesMasters/notesMaster1.xml" Id="R61f0876cac1243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1714aac5d743cd" /><Relationship Type="http://schemas.openxmlformats.org/officeDocument/2006/relationships/notesMaster" Target="/ppt/notesMasters/notesMaster1.xml" Id="R4fc5f76608004d9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bc07f4c11924212" /><Relationship Type="http://schemas.openxmlformats.org/officeDocument/2006/relationships/notesMaster" Target="/ppt/notesMasters/notesMaster1.xml" Id="R2a9db6cc6bee4b1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prezentacji: Eko-aktywizacja</a:t>
            </a:r>
          </a:p>
          <a:p xmlns:a="http://schemas.openxmlformats.org/drawingml/2006/main">
            <a:r>
              <a:t>online.</a:t>
            </a:r>
          </a:p>
          <a:p xmlns:a="http://schemas.openxmlformats.org/drawingml/2006/main">
            <a:r>
              <a:t>Na początku zostaw widoczną stopkę o dofinansowaniu.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2/3.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Co to CTA?</a:t>
            </a:r>
          </a:p>
          <a:p xmlns:a="http://schemas.openxmlformats.org/drawingml/2006/main">
            <a:r>
              <a:t>Dlaczego #TrashTag działał?</a:t>
            </a:r>
          </a:p>
          <a:p xmlns:a="http://schemas.openxmlformats.org/drawingml/2006/main">
            <a:r>
              <a:t>Jaki kanał dla seniorów?</a:t>
            </a:r>
          </a:p>
          <a:p xmlns:a="http://schemas.openxmlformats.org/drawingml/2006/main">
            <a:r>
              <a:t>Co oznacza post bez CTA?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3/3.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Do czego służy Canva?</a:t>
            </a:r>
          </a:p>
          <a:p xmlns:a="http://schemas.openxmlformats.org/drawingml/2006/main">
            <a:r>
              <a:t>Co to mierzenie kampanii?</a:t>
            </a:r>
          </a:p>
          <a:p xmlns:a="http://schemas.openxmlformats.org/drawingml/2006/main">
            <a:r>
              <a:t>Co zlikwidowano w Rybniku w dużej liczbie?</a:t>
            </a:r>
          </a:p>
          <a:p xmlns:a="http://schemas.openxmlformats.org/drawingml/2006/main">
            <a:r>
              <a:t>Jaki format jest najsilniejszy wizualnie?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Nie omawiaj szczegółowo. Zostaw adresy na ekranie.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warsztatu mini-kampanii.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Runda Kahoot 1/3.</a:t>
            </a:r>
          </a:p>
          <a:p xmlns:a="http://schemas.openxmlformats.org/drawingml/2006/main">
            <a:r>
              <a:t>Pytania w tej rundzie:</a:t>
            </a:r>
          </a:p>
          <a:p xmlns:a="http://schemas.openxmlformats.org/drawingml/2006/main">
            <a:r>
              <a:t>Jaki powinien być cel kampanii?</a:t>
            </a:r>
          </a:p>
          <a:p xmlns:a="http://schemas.openxmlformats.org/drawingml/2006/main">
            <a:r>
              <a:t>„Ratujmy planetę” to co?</a:t>
            </a:r>
          </a:p>
          <a:p xmlns:a="http://schemas.openxmlformats.org/drawingml/2006/main">
            <a:r>
              <a:t>Ile słów maksymalnie ma komunikat?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0f90e62a64fe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87c588c415948ba" /><Relationship Type="http://schemas.openxmlformats.org/officeDocument/2006/relationships/slideLayout" Target="/ppt/slideLayouts/slideLayout1.xml" Id="Rc75d3c52b27443d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d3c52b27443d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ee8edef644c13" /><Relationship Type="http://schemas.openxmlformats.org/officeDocument/2006/relationships/image" Target="/ppt/media/image.jpeg" Id="R9fca367365bc4dc7" /><Relationship Type="http://schemas.openxmlformats.org/officeDocument/2006/relationships/image" Target="/ppt/media/image.png" Id="R61516dceda224d0f" /><Relationship Type="http://schemas.openxmlformats.org/officeDocument/2006/relationships/image" Target="/ppt/media/image2.png" Id="Ra6f8440b0bbf49e5" /><Relationship Type="http://schemas.openxmlformats.org/officeDocument/2006/relationships/notesSlide" Target="/ppt/notesSlides/notesSlide1.xml" Id="R2e0bcc11300b44a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1b7a5bc1d4d1c" /><Relationship Type="http://schemas.openxmlformats.org/officeDocument/2006/relationships/image" Target="/ppt/media/image13.png" Id="R22881ba60b734b64" /><Relationship Type="http://schemas.openxmlformats.org/officeDocument/2006/relationships/image" Target="/ppt/media/image14.png" Id="R933e15ec3b254ebc" /><Relationship Type="http://schemas.openxmlformats.org/officeDocument/2006/relationships/image" Target="/ppt/media/image15.png" Id="Ra68dcdc6abea417f" /><Relationship Type="http://schemas.openxmlformats.org/officeDocument/2006/relationships/notesSlide" Target="/ppt/notesSlides/notesSlide10.xml" Id="R2da51eb09c2e4a0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c62ffd934818" /><Relationship Type="http://schemas.openxmlformats.org/officeDocument/2006/relationships/image" Target="/ppt/media/image16.png" Id="Re5d9f71540a94d26" /><Relationship Type="http://schemas.openxmlformats.org/officeDocument/2006/relationships/notesSlide" Target="/ppt/notesSlides/notesSlide11.xml" Id="Red6cfce55e7141e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b21d7d114ecb" /><Relationship Type="http://schemas.openxmlformats.org/officeDocument/2006/relationships/image" Target="/ppt/media/image17.png" Id="Rd766449d4c5f4aec" /><Relationship Type="http://schemas.openxmlformats.org/officeDocument/2006/relationships/image" Target="/ppt/media/image18.png" Id="Rc259ed10c6b143de" /><Relationship Type="http://schemas.openxmlformats.org/officeDocument/2006/relationships/image" Target="/ppt/media/image19.png" Id="Rc3301a444b314d5a" /><Relationship Type="http://schemas.openxmlformats.org/officeDocument/2006/relationships/notesSlide" Target="/ppt/notesSlides/notesSlide12.xml" Id="R7c21347b1fcc413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ee0384f7d4ff2" /><Relationship Type="http://schemas.openxmlformats.org/officeDocument/2006/relationships/image" Target="/ppt/media/image20.png" Id="R55c59b8048904ba7" /><Relationship Type="http://schemas.openxmlformats.org/officeDocument/2006/relationships/image" Target="/ppt/media/image21.png" Id="R405ccc13a33b465d" /><Relationship Type="http://schemas.openxmlformats.org/officeDocument/2006/relationships/image" Target="/ppt/media/image22.png" Id="R5c58e5d97669406d" /><Relationship Type="http://schemas.openxmlformats.org/officeDocument/2006/relationships/notesSlide" Target="/ppt/notesSlides/notesSlide13.xml" Id="Rb48a0e88ebfb45a4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db490228e4173" /><Relationship Type="http://schemas.openxmlformats.org/officeDocument/2006/relationships/image" Target="/ppt/media/image23.png" Id="R1288014f723e459d" /><Relationship Type="http://schemas.openxmlformats.org/officeDocument/2006/relationships/notesSlide" Target="/ppt/notesSlides/notesSlide14.xml" Id="Rc7d8545fb633477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e3bff8df4caa" /><Relationship Type="http://schemas.openxmlformats.org/officeDocument/2006/relationships/image" Target="/ppt/media/image24.png" Id="Rc252d0e77a92443a" /><Relationship Type="http://schemas.openxmlformats.org/officeDocument/2006/relationships/notesSlide" Target="/ppt/notesSlides/notesSlide15.xml" Id="Rf6b4eb6fbe42482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8986a8f1e4b02" /><Relationship Type="http://schemas.openxmlformats.org/officeDocument/2006/relationships/image" Target="/ppt/media/image25.png" Id="R835c64fbe19b41df" /><Relationship Type="http://schemas.openxmlformats.org/officeDocument/2006/relationships/notesSlide" Target="/ppt/notesSlides/notesSlide16.xml" Id="R65ead3650bff4b2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0266550b4576" /><Relationship Type="http://schemas.openxmlformats.org/officeDocument/2006/relationships/image" Target="/ppt/media/image26.png" Id="R14432e24af644fee" /><Relationship Type="http://schemas.openxmlformats.org/officeDocument/2006/relationships/notesSlide" Target="/ppt/notesSlides/notesSlide17.xml" Id="Rfbf2ac5df2c343d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1811e9674b9b" /><Relationship Type="http://schemas.openxmlformats.org/officeDocument/2006/relationships/image" Target="/ppt/media/image27.png" Id="R348014d224f14c90" /><Relationship Type="http://schemas.openxmlformats.org/officeDocument/2006/relationships/image" Target="/ppt/media/image28.png" Id="Rac140ac9aead49de" /><Relationship Type="http://schemas.openxmlformats.org/officeDocument/2006/relationships/hyperlink" Target="https://www.canva.com/" TargetMode="External" Id="Rc4a0cce438124257" /><Relationship Type="http://schemas.openxmlformats.org/officeDocument/2006/relationships/image" Target="/ppt/media/image29.png" Id="R7791e2842f3549a4" /><Relationship Type="http://schemas.openxmlformats.org/officeDocument/2006/relationships/hyperlink" Target="https://www.capcut.com/" TargetMode="External" Id="R15a480031f1a4c81" /><Relationship Type="http://schemas.openxmlformats.org/officeDocument/2006/relationships/image" Target="/ppt/media/image30.png" Id="Re629f843568345f7" /><Relationship Type="http://schemas.openxmlformats.org/officeDocument/2006/relationships/hyperlink" Target="https://www.google.com/forms/about/" TargetMode="External" Id="Rd930928b13534166" /><Relationship Type="http://schemas.openxmlformats.org/officeDocument/2006/relationships/image" Target="/ppt/media/image31.png" Id="R80da66ae6c4246a6" /><Relationship Type="http://schemas.openxmlformats.org/officeDocument/2006/relationships/hyperlink" Target="https://www.mentimeter.com/" TargetMode="External" Id="R1a1fdb1f18214703" /><Relationship Type="http://schemas.openxmlformats.org/officeDocument/2006/relationships/notesSlide" Target="/ppt/notesSlides/notesSlide18.xml" Id="R582accc2d3334dc6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7e5e173474945" /><Relationship Type="http://schemas.openxmlformats.org/officeDocument/2006/relationships/image" Target="/ppt/media/image32.png" Id="R0547459044b34ef6" /><Relationship Type="http://schemas.openxmlformats.org/officeDocument/2006/relationships/hyperlink" Target="https://www.canva.com/" TargetMode="External" Id="Rdab86fcc34474842" /><Relationship Type="http://schemas.openxmlformats.org/officeDocument/2006/relationships/hyperlink" Target="https://www.capcut.com/" TargetMode="External" Id="R5ce38af725af42e9" /><Relationship Type="http://schemas.openxmlformats.org/officeDocument/2006/relationships/hyperlink" Target="https://www.google.com/forms/about/" TargetMode="External" Id="Re719476b24314ecc" /><Relationship Type="http://schemas.openxmlformats.org/officeDocument/2006/relationships/hyperlink" Target="https://www.mentimeter.com/" TargetMode="External" Id="Rbf27d996993148e4" /><Relationship Type="http://schemas.openxmlformats.org/officeDocument/2006/relationships/hyperlink" Target="https://linktr.ee/" TargetMode="External" Id="R1874ef19a1e1408f" /><Relationship Type="http://schemas.openxmlformats.org/officeDocument/2006/relationships/hyperlink" Target="https://smoglab.pl/" TargetMode="External" Id="Rffcacc66e89b4491" /><Relationship Type="http://schemas.openxmlformats.org/officeDocument/2006/relationships/notesSlide" Target="/ppt/notesSlides/notesSlide19.xml" Id="R1fca7aede8eb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d8644d3ae4202" /><Relationship Type="http://schemas.openxmlformats.org/officeDocument/2006/relationships/hyperlink" Target="https://mlodzidlademokracji.pl/ankiety/eko-aktywizacja-online-pre-test" TargetMode="External" Id="R56b801f48dc548e1" /><Relationship Type="http://schemas.openxmlformats.org/officeDocument/2006/relationships/image" Target="/ppt/media/image3.png" Id="Rc2c1de7946b349dc" /><Relationship Type="http://schemas.openxmlformats.org/officeDocument/2006/relationships/notesSlide" Target="/ppt/notesSlides/notesSlide2.xml" Id="R907ab87065304de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78197a7224581" /><Relationship Type="http://schemas.openxmlformats.org/officeDocument/2006/relationships/hyperlink" Target="https://mlodzidlademokracji.pl/ankiety/eko-aktywizacja-online-post-test" TargetMode="External" Id="Rc995124224874146" /><Relationship Type="http://schemas.openxmlformats.org/officeDocument/2006/relationships/image" Target="/ppt/media/image33.png" Id="R9c7efc3458e44be5" /><Relationship Type="http://schemas.openxmlformats.org/officeDocument/2006/relationships/notesSlide" Target="/ppt/notesSlides/notesSlide20.xml" Id="Rdd7cd7f4443c473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b2bd036d42c3" /><Relationship Type="http://schemas.openxmlformats.org/officeDocument/2006/relationships/image" Target="/ppt/media/image2.jpeg" Id="R6f83e1c4d3984539" /><Relationship Type="http://schemas.openxmlformats.org/officeDocument/2006/relationships/image" Target="/ppt/media/image34.png" Id="R2fc951861f224895" /><Relationship Type="http://schemas.openxmlformats.org/officeDocument/2006/relationships/image" Target="/ppt/media/image35.png" Id="R036edd8ac6f54a48" /><Relationship Type="http://schemas.openxmlformats.org/officeDocument/2006/relationships/notesSlide" Target="/ppt/notesSlides/notesSlide21.xml" Id="Re4a10f9ce232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ae63fdd24560" /><Relationship Type="http://schemas.openxmlformats.org/officeDocument/2006/relationships/image" Target="/ppt/media/image4.png" Id="Rad2ac65d7937450a" /><Relationship Type="http://schemas.openxmlformats.org/officeDocument/2006/relationships/notesSlide" Target="/ppt/notesSlides/notesSlide3.xml" Id="R1623425ecc12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811c2ba47406e" /><Relationship Type="http://schemas.openxmlformats.org/officeDocument/2006/relationships/image" Target="/ppt/media/image5.png" Id="Rf83ccb5f9d83482d" /><Relationship Type="http://schemas.openxmlformats.org/officeDocument/2006/relationships/notesSlide" Target="/ppt/notesSlides/notesSlide4.xml" Id="Rb117166ebf2f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2862711a54411" /><Relationship Type="http://schemas.openxmlformats.org/officeDocument/2006/relationships/image" Target="/ppt/media/image6.png" Id="Rde09b74440644770" /><Relationship Type="http://schemas.openxmlformats.org/officeDocument/2006/relationships/notesSlide" Target="/ppt/notesSlides/notesSlide5.xml" Id="R7672a92f5126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3964da4824c52" /><Relationship Type="http://schemas.openxmlformats.org/officeDocument/2006/relationships/image" Target="/ppt/media/image7.png" Id="Ra4c9375c3bbb4d29" /><Relationship Type="http://schemas.openxmlformats.org/officeDocument/2006/relationships/notesSlide" Target="/ppt/notesSlides/notesSlide6.xml" Id="Re4b429c6cb46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7648d3c94ab6" /><Relationship Type="http://schemas.openxmlformats.org/officeDocument/2006/relationships/image" Target="/ppt/media/image8.png" Id="R438e9ea83b6b46dd" /><Relationship Type="http://schemas.openxmlformats.org/officeDocument/2006/relationships/notesSlide" Target="/ppt/notesSlides/notesSlide7.xml" Id="R6a654644501846d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0a6fc54647f9" /><Relationship Type="http://schemas.openxmlformats.org/officeDocument/2006/relationships/image" Target="/ppt/media/image9.png" Id="R9ae2621ea5af47cb" /><Relationship Type="http://schemas.openxmlformats.org/officeDocument/2006/relationships/image" Target="/ppt/media/image10.png" Id="R6d5e3f09bdd94c91" /><Relationship Type="http://schemas.openxmlformats.org/officeDocument/2006/relationships/image" Target="/ppt/media/image11.png" Id="R3a1d352717b641c0" /><Relationship Type="http://schemas.openxmlformats.org/officeDocument/2006/relationships/notesSlide" Target="/ppt/notesSlides/notesSlide8.xml" Id="R47f5974fbd8c47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0973a5eff41cd" /><Relationship Type="http://schemas.openxmlformats.org/officeDocument/2006/relationships/image" Target="/ppt/media/image12.png" Id="Reb39825ef0644682" /><Relationship Type="http://schemas.openxmlformats.org/officeDocument/2006/relationships/notesSlide" Target="/ppt/notesSlides/notesSlide9.xml" Id="R94b9d7e35efe4d3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7D0E767-084E-493F-A6A4-186DD72B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AEAE42-7392-4F18-9087-48695F4A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284974-9444-4981-8738-8BFF5E3BD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82370D-1C05-4809-ABC6-6CF126146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66750"/>
            <a:ext cx="12192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>
              <a:alpha val="9412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E446E8-A3B3-4F61-A5CD-6929FC9B1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742950"/>
            <a:ext cx="9906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A5D83E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0C07265-C627-425D-B75A-1B263C9BC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5334000" cy="1619250"/>
          </a:xfrm>
          <a:prstGeom xmlns:a="http://schemas.openxmlformats.org/drawingml/2006/main" prst="roundRect">
            <a:avLst>
              <a:gd name="adj" fmla="val 705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Eko-aktywizacja</a:t>
            </a:r>
          </a:p>
          <a:p xmlns:a="http://schemas.openxmlformats.org/drawingml/2006/main">
            <a:pPr algn="l">
              <a:lnSpc>
                <a:spcPct val="82000"/>
              </a:lnSpc>
              <a:buNone/>
              <a:def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52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online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56A4D2-ECFE-48F8-80F4-B81A56169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43250"/>
            <a:ext cx="5238750" cy="628650"/>
          </a:xfrm>
          <a:prstGeom xmlns:a="http://schemas.openxmlformats.org/drawingml/2006/main" prst="roundRect">
            <a:avLst>
              <a:gd name="adj" fmla="val 1818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od pomysłu do kampanii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C2F3B9-9275-4DDF-B5C5-3F46F3545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114800"/>
            <a:ext cx="457200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65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Demokracja w erze cyfrowej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ca367365bc4dc7"/>
          <a:srcRect xmlns:a="http://schemas.openxmlformats.org/drawingml/2006/main" l="15565" t="0" r="1556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727256-B2B1-472A-B800-C2B6A0D5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800100"/>
            <a:ext cx="4762500" cy="4610100"/>
          </a:xfrm>
          <a:prstGeom xmlns:a="http://schemas.openxmlformats.org/drawingml/2006/main" prst="roundRect">
            <a:avLst>
              <a:gd name="adj" fmla="val 3306"/>
            </a:avLst>
          </a:prstGeom>
          <a:solidFill xmlns:a="http://schemas.openxmlformats.org/drawingml/2006/main">
            <a:srgbClr val="05295F">
              <a:alpha val="14902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89E0E4-E796-4F47-B6B1-627D9893D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91100"/>
            <a:ext cx="5143500" cy="809625"/>
          </a:xfrm>
          <a:prstGeom xmlns:a="http://schemas.openxmlformats.org/drawingml/2006/main" prst="roundRect">
            <a:avLst>
              <a:gd name="adj" fmla="val 1411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516dceda224d0f"/>
          <a:stretch xmlns:a="http://schemas.openxmlformats.org/drawingml/2006/main"/>
        </p:blipFill>
        <p:spPr>
          <a:xfrm xmlns:a="http://schemas.openxmlformats.org/drawingml/2006/main">
            <a:off x="757384" y="5067300"/>
            <a:ext cx="4924132" cy="657225"/>
          </a:xfrm>
          <a:prstGeom xmlns:a="http://schemas.openxmlformats.org/drawingml/2006/main" prst="rect">
            <a:avLst/>
          </a:prstGeom>
        </p:spPr>
      </p:pic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f8440b0bbf49e5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2C2FB1-152C-4DA8-8BF5-7A226B60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5314D4-9C59-40D8-85A2-7C7CE77A7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materiał warsztatowy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B4052C1-68B6-4AC0-97C0-0783F906B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411A14-C04F-4EF9-A581-E90B0B44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058D88-599F-490D-8B06-5D59F222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38279867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11BDC82-C0B8-4597-BF6A-D10E04F62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6F40BE-B5C7-4CC0-A4D6-3D64398C5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9A10CC-4A82-4D39-BA2D-B3506BBFE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7C10AA-FEDC-4161-A728-B5F035B7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E40DC0-563A-42C6-A3E9-68B6C6F68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3 błędy, które zabijają kampanię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A08D03-FBA0-4FC7-A646-338F2A8D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Za szeroko, zły kanał, brak CTA — planuj to na tablicy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881ba60b734b64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791E4D-BE36-49BC-BC77-DCC15C065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A3C34F-0FCD-4BB7-9851-C95F047DA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Miro + Linktree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F96024-B0E5-4951-B1FF-4480DE4AB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DE0857-22DB-43B5-8566-71700C069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524DC7-039A-4A9A-8B9E-06AF5F2CF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3e15ec3b254ebc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FED7650-2AAA-4EC9-85F4-524599AE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DF3C71-42B0-4B05-8085-73795F57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Miro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68A6BC-1B6B-4501-8DF8-9D073482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zmapuj grupę, problem, kanały i CTA przed publikacją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8dcdc6abea417f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AB2A8A-DBBA-4BBA-A071-4F9AA6228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DBF16B-A583-4864-9CC5-7C8E6303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Linktree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09055E-4613-4538-9B63-C2F2785F6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jeden link do ankiety, plakatu, wydarzenia i źródeł</a:t>
            </a:r>
          </a:p>
        </p:txBody>
      </p:sp>
    </p:spTree>
    <p:extLst>
      <p:ext uri="{BB962C8B-B14F-4D97-AF65-F5344CB8AC3E}">
        <p14:creationId xmlns:p14="http://schemas.microsoft.com/office/powerpoint/2010/main" val="55374787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9256A05-E67B-45AC-B9A1-AC83A602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267376-D25D-4002-BC99-DF83F22CD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252581-C7A1-4A01-9D45-F81C64349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665863B-5D41-4A8F-874D-EFD983C4D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KAHOOT 2/3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15E2E1-34CA-4DE4-825A-8B7A62FD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38F8F8-92F8-4C89-93CB-662162467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45D437-3FBA-4FC1-A55C-CFBCD1243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d9f71540a94d2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B92041-0E8E-4F24-B540-CDDB1C92A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FEB8E3-521F-4184-97A7-0F8A2117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F11C88-F6F7-42E2-84F7-DD6DD60BF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9D9379-1F1E-49B7-AB31-A49DE3418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8B0FCC-6B51-4D20-9CC8-E154AC23F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365420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62FDE9A-E559-4735-B1EC-5805C5C55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064EF5-1A46-450B-863A-CA731EBB0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4F1AE8-22D2-4FC1-A9BB-C37A094F4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6FF502-7A7E-4997-B3D8-6AF2CFBFC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A697B6A-70B4-41FC-87CF-BEA40846E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Twój telefon = agencja kampanijna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668BF3-B417-499A-AC24-4862C5E35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Narzędzia za zero budżetu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66449d4c5f4aec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7974BB-7A3F-40F3-AF07-3852B3D9A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0F23F7-8C26-4567-81B5-C2FBF24DD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CapCut + Google Forms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D71A0A-5A6A-4ECC-8869-ADC39A4BB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14DB86-7712-4332-B2F1-DAD404985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CA61FC-65B7-400D-8CFD-D45BC42F1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59ed10c6b143de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787808B-B898-4E1B-AFC9-8AC401F34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2E6EA0-16A9-4416-95B4-1E830738D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CapCut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41FD86-CCD4-4789-BDEF-39CDB4CB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proste wideo i krótkie formaty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301a444b314d5a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49AFDD7-E6AE-45FA-82B9-8E7687505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01644A-0F92-4B9C-A48E-2C57636E7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Forms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B6B48B-B2F9-4B44-B9F4-5A3443F5D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ankiety, diagnoza, pomiar efektu</a:t>
            </a:r>
          </a:p>
        </p:txBody>
      </p:sp>
    </p:spTree>
    <p:extLst>
      <p:ext uri="{BB962C8B-B14F-4D97-AF65-F5344CB8AC3E}">
        <p14:creationId xmlns:p14="http://schemas.microsoft.com/office/powerpoint/2010/main" val="168055322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B216511-9A0B-48F6-B65C-0CD165A89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D9E272-CEC7-4BB4-9F6E-6BA9870B4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6BF232-B4E6-454D-90D8-D60502B1A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747D1B-DD88-448F-97C5-78EA0FD79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E97D23-178D-4B2B-B3E4-B9080B0A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Jeszcze dwa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0A9F53-8C3A-432D-B9C5-6A661B55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Głosowanie, jeden link i szybki prototyp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c59b8048904ba7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98BE0F-67D3-40D0-AF1C-4857FF819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0A38CBF-FA8C-48B8-A50F-12DABEC1A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Mentimeter + Linktree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BB772D1-09F0-4646-B8A2-02B482AB2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4754AA-31C4-446B-85A7-21C12A7C7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F81AF0-841D-4230-859E-60492D847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5ccc13a33b465d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9ED36D-8415-46A8-9461-D9A4F209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89E76E9-F881-421F-A411-02DA39FD9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Mentimeter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0F0671-1242-40BB-8005-9F30BF960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głosowanie i szybkie reakcje grupy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58e5d97669406d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7C3CDD5-B5F0-4F0E-B838-8D18D5178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E6670C-79E6-4E21-9353-AABAE8753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Linktree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0EB89BB-40A4-4F83-828D-CBFCAC6A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jeden link do formularza, plakatu i źródeł</a:t>
            </a:r>
          </a:p>
        </p:txBody>
      </p:sp>
    </p:spTree>
    <p:extLst>
      <p:ext uri="{BB962C8B-B14F-4D97-AF65-F5344CB8AC3E}">
        <p14:creationId xmlns:p14="http://schemas.microsoft.com/office/powerpoint/2010/main" val="132327291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325196-3F28-469B-9866-683BDA56B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DFA494-3E50-4944-931A-D35CBDC5B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0736C9-6DD5-401B-B6CF-1F2A84846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577279-E818-4539-AAEE-3AA6A86C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0213D6-6218-44BC-A5CF-B029FC6A0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Formaty, które działają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582D67-0A30-4E63-A2F1-6725EF6AC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Nie każdy post jest kampanią</a:t>
            </a:r>
          </a:p>
        </p:txBody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88014f723e459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E5EAA6-9D3C-4EF0-9D2B-A9755C576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1437FB-8506-43A4-A09C-41DC21E95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9543D0-35FA-484F-B3D7-3E3122C30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13FC90-2463-48EC-A558-B18B13DB5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425BDD-E10F-4C5A-9267-A3066A6A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0DAC57-6069-4D30-898F-9D472C427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Liczba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5F14582-B73C-4FA9-BA9D-82EB5AC7D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jedna duża dana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DB24C6-2AEF-4E60-9566-23BCAA2E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562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5B1BAA-BCA6-4B51-AC2C-96CDB2CCE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422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Przed/po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12DED4-A68A-4D6A-A927-42565901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327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dowód zmiany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25729F-1320-43C3-B157-759CE8651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874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8FC9D46-7993-45C4-9DBA-F1D97EF25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734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Challenge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6C1DC99-F271-42E6-B076-C85410EC1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0639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mechanizm udziału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DAC8A-5A01-49B3-82A1-3AB3CD529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6186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532E47D-0A12-4594-BB95-B2B97D3F4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046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Story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CDAEB0-A9B4-4C9D-82CF-D6692C80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951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osoba i emocja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08E8826-C66B-4C29-9E3F-FFAF97AAA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4980" y="2095500"/>
            <a:ext cx="1874520" cy="2381250"/>
          </a:xfrm>
          <a:prstGeom xmlns:a="http://schemas.openxmlformats.org/drawingml/2006/main" prst="roundRect">
            <a:avLst>
              <a:gd name="adj" fmla="val 81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1F0785-A0BC-43C3-AF71-9D183BE66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93580" y="2305050"/>
            <a:ext cx="141732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Ankieta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DB580C8-3730-4CAD-AD1C-AFE11379E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12630" y="2800350"/>
            <a:ext cx="1379220" cy="1543050"/>
          </a:xfrm>
          <a:prstGeom xmlns:a="http://schemas.openxmlformats.org/drawingml/2006/main" prst="roundRect">
            <a:avLst>
              <a:gd name="adj" fmla="val 828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diagnoza i pomiar</a:t>
            </a:r>
          </a:p>
        </p:txBody>
      </p:sp>
    </p:spTree>
    <p:extLst>
      <p:ext uri="{BB962C8B-B14F-4D97-AF65-F5344CB8AC3E}">
        <p14:creationId xmlns:p14="http://schemas.microsoft.com/office/powerpoint/2010/main" val="162348942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7A91E8E-6FA4-45E3-89B9-3AE7A780A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617AE1-19A9-4178-84C2-14FA87F32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AC72D3-3992-490B-B068-04D5498B2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C81321-B607-4EB2-B74B-3728614A1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KAHOOT 3/3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7EE72F-4A31-48EC-B543-2C4FBBE2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C528CA-6FE7-4A89-A955-52E2F0A65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ED05B4-B204-42B0-8837-A34F21241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52d0e77a92443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2EA7D9-A5F4-4163-8EE8-C22297C09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4935D-9B1C-49AE-9E11-33CEFC58A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0D37F9-EBE1-4AFF-B2F0-559F4669F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AD74CB-7A79-4E07-B04B-AB62E0422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982F547-FB8C-4B09-8C01-7B479947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2504275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6DEC3B-EA5F-46C5-84DA-C6555E695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E43AF7A-AD5B-49C4-950D-772298176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9843C1-6C13-46B5-8FCA-C2B13F7CF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0187FDB-328E-47D6-AE26-21C494A48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5D03B8-C583-4D05-81D7-359286476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 co zrobisz kampanię?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0D170D-893B-46F1-B1B3-AF5373180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Lokalne problemy, realne zachowania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5c64fbe19b41df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7793BB-7D3F-4E3A-AE2F-2FFD90198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239B48-27A3-4047-9BA6-A6FFFA306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7C12F4-C979-442F-A48E-D46E76DFC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12047F-4AAF-45B6-BE87-A547277C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F74F983-4BEC-4925-BB40-871FAD7CE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67640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CA5B03-198C-4A43-8AB2-4F15F9978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8859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SMOG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5F888D-2BCC-4FB8-82AC-1903C66E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38125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palenie liści, kopciuchy, informacja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2CD604-8CDE-4ACB-BF55-126BBCE4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7640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B41BC6-3D43-4240-914B-147208C27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18859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ŚMIECI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5A4BFF-3C53-4476-A440-1CA5D796E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38125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dzikie wysypiska, segregacja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5011CD-9B32-4B1B-81B1-F3E1BA7D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7640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F527D9-0AB7-41B1-8ECC-09B59E6D0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859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ZIELEŃ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F901B5E-10FE-43E5-B6A4-6954C7452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8125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beton, drzewa, cień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868394-8127-4CD8-BC68-24F624F62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0995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84D6921-28AA-4B3F-9D7D-73CF8A52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61950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TRANSPORT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FECFB2-458D-48B2-8985-64DDFC60C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1480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rower, autobus, podwózki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6BCF242-D8EA-4B28-AFD2-6E089832D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40995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43B9C7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347AABD-7C4B-451C-9134-F9F569BA0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61950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43B9C7"/>
                </a:solidFill>
                <a:latin typeface="Avenir Next Condensed"/>
                <a:ea typeface="Avenir Next Condensed"/>
                <a:cs typeface="Avenir Next Condensed"/>
              </a:rPr>
              <a:t>WODA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20ABD9-CC39-4DA9-AF74-0312B419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11480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kranówka vs butelki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7713BE-078F-40EC-A708-0B9C9A5FA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409950"/>
            <a:ext cx="3276600" cy="148590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1AB849-12F9-4597-8F8D-CBD0BC6A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61950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JEDZENIE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FF6F899-12F8-44DE-93F9-944E74607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114800"/>
            <a:ext cx="2781300" cy="647700"/>
          </a:xfrm>
          <a:prstGeom xmlns:a="http://schemas.openxmlformats.org/drawingml/2006/main" prst="roundRect">
            <a:avLst>
              <a:gd name="adj" fmla="val 1764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4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marnotrawstwo</a:t>
            </a:r>
          </a:p>
        </p:txBody>
      </p:sp>
    </p:spTree>
    <p:extLst>
      <p:ext uri="{BB962C8B-B14F-4D97-AF65-F5344CB8AC3E}">
        <p14:creationId xmlns:p14="http://schemas.microsoft.com/office/powerpoint/2010/main" val="913609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C61DA5-4A5A-4A10-A717-E7F8C63A0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33C880-A2F9-4F57-9798-F9F1333D4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81F220-2D02-4FD2-8674-DF042BD13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EF7C9B-A4DB-4D7F-A291-9679D0642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155791-931F-4AA7-AFEF-7F2E972D4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Kampania = cel + grupa + komunikat + kanał + mierzenie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8B37D5-4275-40AE-A3D9-A02A8E5B9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Do tego CTA, prototyp i pitch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432e24af644fee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61491B-5931-4764-AF50-A17250075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469616-F0E8-4238-9A5D-D5967EF28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E6A2F0-0BD6-498E-A7B2-9311E14B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D3FEBF-8D00-4356-BF31-4EFFC4CF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BB8E9B-54A8-4313-9176-8B28C6DCE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ED5B20-CFB1-4670-9B3B-044D37C96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CTA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5C1EBD-1BEB-4575-B756-91DEC9B06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jedno konkretne działanie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D020F2-74E1-46D3-A94C-ED71A4A0D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92BE1F-7C6D-4130-8256-19F1B5584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PROTOTYP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08218E-98A2-4D11-8685-4C26FF503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grafika, post, film albo ankieta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4A77DD-8430-4518-875B-81FE96D46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8A0241-0EC7-428C-A865-A694A4AA7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PITCH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400989-6100-454B-B78F-A5A68E4BC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3 minuty: problem, rozwiązanie, pomiar</a:t>
            </a:r>
          </a:p>
        </p:txBody>
      </p:sp>
    </p:spTree>
    <p:extLst>
      <p:ext uri="{BB962C8B-B14F-4D97-AF65-F5344CB8AC3E}">
        <p14:creationId xmlns:p14="http://schemas.microsoft.com/office/powerpoint/2010/main" val="461781804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135E5DC-8B70-4385-A088-468D55FEE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E96B58-3E34-4CE8-83F6-021FA6787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2DA86D-6AB8-4624-98AE-E6635A28A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E05D30-3E62-4596-AFAC-7C81C6CD6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6159F5-F43A-4EDF-B282-AA1DF1492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Dziś wieczorem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2EBA62-1863-4204-AE00-9326357F0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Zrób jeden prototyp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8014d224f14c9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4B5A88C-AA16-4012-919B-F9E9EF188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2B38D4-8A42-4CBD-9139-D3904E8A6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QR + 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19CC9E-A0D3-4FFD-967A-5D70B20A3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DB1727-583E-48BD-856D-9024BD6E6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41EE34-115C-4252-A21C-884973B2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DFDE6D-03A0-47A5-AB41-EB3DFDB88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140ac9aead49de"/>
          <a:stretch xmlns:a="http://schemas.openxmlformats.org/drawingml/2006/main"/>
        </p:blipFill>
        <p:spPr>
          <a:xfrm xmlns:a="http://schemas.openxmlformats.org/drawingml/2006/main">
            <a:off x="13144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3C07633-30B3-4E9E-96D1-C7A461E7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Canva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C01CA0-453A-45B9-B837-63B9171A2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grafika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94161A-CFB5-4DCD-805E-29BE547A0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c4a0cce438124257"/>
              </a:rPr>
              <a:t>kliknij link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C3A9AA6-EB78-45C8-B6FC-B62AF98F5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91e2842f3549a4"/>
          <a:stretch xmlns:a="http://schemas.openxmlformats.org/drawingml/2006/main"/>
        </p:blipFill>
        <p:spPr>
          <a:xfrm xmlns:a="http://schemas.openxmlformats.org/drawingml/2006/main">
            <a:off x="40957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EAEA87-CDB1-4E70-8C68-54FEA544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CapCut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D0DF873-41AD-4F5D-805E-E54700CF2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wideo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1A989E6-921C-4EB0-8FEE-777FBFDEF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14785B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14785B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15a480031f1a4c81"/>
              </a:rPr>
              <a:t>kliknij link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99F0FD-BA52-4785-B0C1-21D3C2C7B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9f843568345f7"/>
          <a:stretch xmlns:a="http://schemas.openxmlformats.org/drawingml/2006/main"/>
        </p:blipFill>
        <p:spPr>
          <a:xfrm xmlns:a="http://schemas.openxmlformats.org/drawingml/2006/main">
            <a:off x="68770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42EC3E-722B-4FB2-BE65-5B39BFEC6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Forms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742C8A-1E02-4F86-99A9-3CDC70E6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ankieta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4A01A29-3C0E-4C89-A6BD-02EB4640C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078E91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078E91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930928b13534166"/>
              </a:rPr>
              <a:t>kliknij link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903456-6F16-4B16-9527-4DD181E1E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885950"/>
            <a:ext cx="2266950" cy="3143250"/>
          </a:xfrm>
          <a:prstGeom xmlns:a="http://schemas.openxmlformats.org/drawingml/2006/main" prst="roundRect">
            <a:avLst>
              <a:gd name="adj" fmla="val 6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da66ae6c4246a6"/>
          <a:stretch xmlns:a="http://schemas.openxmlformats.org/drawingml/2006/main"/>
        </p:blipFill>
        <p:spPr>
          <a:xfrm xmlns:a="http://schemas.openxmlformats.org/drawingml/2006/main">
            <a:off x="9658350" y="2209800"/>
            <a:ext cx="1352550" cy="1352550"/>
          </a:xfrm>
          <a:prstGeom xmlns:a="http://schemas.openxmlformats.org/drawingml/2006/main" prst="round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A458066-CEEC-4DB8-B56B-B8D3A7491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810000"/>
            <a:ext cx="19240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Mentimeter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00D1582-7D6B-4392-9737-F3FD9B5A8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9100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głosowanie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9596D7F-D6A7-4A97-B280-BD9870144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4533900"/>
            <a:ext cx="1143000" cy="1905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buNone/>
              <a:defRPr sz="1050">
                <a:solidFill>
                  <a:srgbClr val="7040AA"/>
                </a:solidFill>
                <a:latin typeface="Avenir Next"/>
                <a:ea typeface="Avenir Next"/>
                <a:cs typeface="Avenir Next"/>
              </a:defRPr>
            </a:pPr>
            <a:r>
              <a:rPr sz="1050" b="1" u="sng">
                <a:solidFill>
                  <a:srgbClr val="7040AA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1a1fdb1f18214703"/>
              </a:rPr>
              <a:t>kliknij link</a:t>
            </a:r>
          </a:p>
        </p:txBody>
      </p:sp>
    </p:spTree>
    <p:extLst>
      <p:ext uri="{BB962C8B-B14F-4D97-AF65-F5344CB8AC3E}">
        <p14:creationId xmlns:p14="http://schemas.microsoft.com/office/powerpoint/2010/main" val="8798905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9658EBA-539E-4AFB-A07F-FE43B42DB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E73565-474F-4F3D-BEBB-C8C4A80E7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BE6E24-2E31-4B67-B4E7-E3605FB0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169C3D-DDA1-4807-BE8F-AEA2CDFF2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B6A7D1-618F-48A0-A5A7-770EC4343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Źródła i narzędzia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274B2C-AB10-4EBA-9D15-44FB26E87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Zostaje na ekranie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47459044b34ef6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F0363C-F904-414A-AC6B-51685B492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837583-4F91-4CB5-AA53-4F6AB989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linki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F25F67-3AD2-4A0E-9606-26D7C8C2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2B5740-7160-4ADB-A7D4-C4501C797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355415-A7E6-41E6-98C1-EF86F20E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C9550A-F6D0-4686-AA5F-7BBC9C94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562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BB5DB9-2177-4F22-958B-8A214C938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685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Canva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AA0AA9-FFF0-46D5-AD98-2C50BF63F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714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grafiki kampanijne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7299BB-4A25-46A2-BA6E-A26C9A248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dab86fcc34474842"/>
              </a:rPr>
              <a:t>www.canva.com/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CAE897-C0C2-4086-A6A2-EC81570EE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228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27C2B26-8906-4F79-95B4-86E38D35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52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CapCut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9F095A-BD69-4D26-B44D-45C728524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381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wideo mobilne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9BD647-2629-4839-862C-B9357CF8A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81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5ce38af725af42e9"/>
              </a:rPr>
              <a:t>www.capcut.com/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66B3F10-949E-4DA6-85A1-0D07AFC98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8956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4B12FD-7ED3-42F0-A996-E89438470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0194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Google Forms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AC1989-B75A-4151-97B5-1CB6CFFC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0480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ankiety i mierzenie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9382E6-43DC-42BD-9679-7957AC169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480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e719476b24314ecc"/>
              </a:rPr>
              <a:t>www.google.com/forms/about/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F1A1FE-BFFC-42F4-B587-0FB8FC390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5320C1C-AECE-4520-AE4A-384DECED4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6861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Mentimeter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C2FBE2-B3B9-4E50-820B-8AF8EAAAE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7147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głosowania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020A936-8760-47FB-8089-B1DBC98CC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7147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bf27d996993148e4"/>
              </a:rPr>
              <a:t>www.mentimeter.com/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11A8C84-ECAE-40FB-8B42-3E1D32FF5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2910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83E16B9-250B-418D-8AD6-0D34799CC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5292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Linktree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53F6B01-982E-4F4D-9CAC-DD9BA2F8F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438150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jeden link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7621EF4-F7AC-4016-83D2-7067E0150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8150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1874ef19a1e1408f"/>
              </a:rPr>
              <a:t>linktr.ee/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0733AB-4CAF-4054-A650-1F07254D6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895850"/>
            <a:ext cx="9715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AE0357D-5FE5-4C47-84A4-E3617441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019675"/>
            <a:ext cx="2381250" cy="2095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57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SmogLab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A1D986F-6B7C-4BF4-BBDC-3B0A60824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5048250"/>
            <a:ext cx="34290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kontekst eko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E80AFA9-2DB8-43D9-810A-5C0E69BBA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48250"/>
            <a:ext cx="3143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buNone/>
              <a:defRPr sz="975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 u="sng">
                <a:solidFill>
                  <a:srgbClr val="A5D83E"/>
                </a:solidFill>
                <a:latin typeface="Avenir Next"/>
                <a:ea typeface="Avenir Next"/>
                <a:cs typeface="Avenir Next"/>
                <a:hlinkClick xmlns:r="http://schemas.openxmlformats.org/officeDocument/2006/relationships" r:id="Rffcacc66e89b4491"/>
              </a:rPr>
              <a:t>smoglab.pl/</a:t>
            </a:r>
          </a:p>
        </p:txBody>
      </p:sp>
    </p:spTree>
    <p:extLst>
      <p:ext uri="{BB962C8B-B14F-4D97-AF65-F5344CB8AC3E}">
        <p14:creationId xmlns:p14="http://schemas.microsoft.com/office/powerpoint/2010/main" val="95091873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9509DC8-5311-4206-9118-86F0233A0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C57849-686A-4380-87AD-8AE17C50C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B1F3D"/>
          </a:solidFill>
          <a:ln xmlns:a="http://schemas.openxmlformats.org/drawingml/2006/main" w="0">
            <a:solidFill>
              <a:srgbClr val="2B1F3D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D45D9B-B777-4985-A458-A6D69BD07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CCF237-B13E-47B8-93D8-9B5354B75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2EB1AB-756A-4D52-8F0E-D97B9BEBB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3C558E-D212-490D-B53E-85456982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8FA75B-5772-4E35-B74E-1A6760E9C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680CE6-BC6E-4B17-BE1E-88D67C13B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C229"/>
                </a:solidFill>
              </a:defRPr>
            </a:pPr>
            <a:r>
              <a:rPr sz="3600" b="1">
                <a:solidFill>
                  <a:srgbClr val="FFC229"/>
                </a:solidFill>
              </a:rPr>
              <a:t>przed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A4EEE8-814F-4E7C-86A4-F13EBB470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Start: krótki pre-test dla uczestników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1CA482-A53E-4CA0-85CA-14BBD8B4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Zacznij od krótkiej ankiety. To punkt odniesienia do porównania wiedzy przed i po wydarzeniu.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6E3B86-F2D5-4711-B87F-DAA343F28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BCE94D-5766-4519-B0AB-32ADAFF2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3E1221-425A-49FB-A0C7-4452A963F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56b801f48dc548e1"/>
              </a:rPr>
              <a:t>mlodzidlademokracji.pl/ankiety/eko-aktywizacja-online-pre-test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0907F1-F937-4B72-AAD7-6BC72C6CE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FFC229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c1de7946b349dc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34C5A46-021C-4ABB-A437-EE8343FCE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CC35AA-7FA3-47CF-887C-89C6651B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ECBD4-F003-4D3A-815B-A479B7E29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8C3A7E-0BC3-4449-9CB1-8AB4D99CD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95589C-27F3-449B-8F2B-18DE8368F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startowa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B2A9E57-4A2A-4D2F-B7D6-D044BB1AB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756793069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492CC5D-B2CE-4C26-8241-A80054E19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F3F"/>
          </a:solidFill>
          <a:ln xmlns:a="http://schemas.openxmlformats.org/drawingml/2006/main" w="0">
            <a:solidFill>
              <a:srgbClr val="031F3F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66C51E-CE7A-43E2-BB81-E20BA65BA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-1123950"/>
            <a:ext cx="4953000" cy="455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2458"/>
          </a:solidFill>
          <a:ln xmlns:a="http://schemas.openxmlformats.org/drawingml/2006/main" w="0">
            <a:solidFill>
              <a:srgbClr val="1B245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BDAB06-4E55-4206-AF55-D4EF25C9E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343150" y="4000500"/>
            <a:ext cx="5295900" cy="432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63F56"/>
          </a:solidFill>
          <a:ln xmlns:a="http://schemas.openxmlformats.org/drawingml/2006/main" w="0">
            <a:solidFill>
              <a:srgbClr val="063F56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96035D-2A6E-4603-A935-D1A7CB3E7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1257300" cy="34290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9525">
            <a:solidFill>
              <a:srgbClr val="FFC229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816671-C334-40DB-8587-88390A006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257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C229"/>
                </a:solidFill>
              </a:defRPr>
            </a:pPr>
            <a:r>
              <a:rPr sz="1050" b="1">
                <a:solidFill>
                  <a:srgbClr val="FFC229"/>
                </a:solidFill>
              </a:rPr>
              <a:t>ANKIETA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0CCC51-62E2-42AD-9E15-F428C128B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381125"/>
            <a:ext cx="438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FFC229"/>
                </a:solidFill>
              </a:defRPr>
            </a:pPr>
            <a:r>
              <a:rPr sz="1200" b="1">
                <a:solidFill>
                  <a:srgbClr val="FFC229"/>
                </a:solidFill>
              </a:rPr>
              <a:t>QR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9C8EF3-BD04-4361-9090-DC5C96670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200150"/>
            <a:ext cx="4953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Ankieta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6D0755-91AD-4A6A-8571-368275E4C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4CC9DC"/>
                </a:solidFill>
              </a:defRPr>
            </a:pPr>
            <a:r>
              <a:rPr sz="3600" b="1">
                <a:solidFill>
                  <a:srgbClr val="4CC9DC"/>
                </a:solidFill>
              </a:rPr>
              <a:t>po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BB7B1B-71EA-4E77-A01C-2E7ACE91E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62250"/>
            <a:ext cx="514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B8C7DA"/>
                </a:solidFill>
              </a:defRPr>
            </a:pPr>
            <a:r>
              <a:rPr sz="1425" b="1">
                <a:solidFill>
                  <a:srgbClr val="B8C7DA"/>
                </a:solidFill>
              </a:rPr>
              <a:t>Finał: post-test i informacja zwrotna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D84393-FAC7-4026-993C-A2B8B820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409950"/>
            <a:ext cx="5048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Na koniec wróć do ankiety. Zobaczymy zmianę, utrwalimy wnioski i zbierzemy feedback.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3043D5-20D6-4DB8-B15E-76688DEFB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495800"/>
            <a:ext cx="5048250" cy="8001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4CC9D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6E3014-EEC6-496C-9B0A-9B7EE24EE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05350"/>
            <a:ext cx="45910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D6E0EC"/>
                </a:solidFill>
              </a:defRPr>
            </a:pPr>
            <a:r>
              <a:rPr sz="1275" b="1">
                <a:solidFill>
                  <a:srgbClr val="D6E0EC"/>
                </a:solidFill>
              </a:rPr>
              <a:t>Po zeskanowaniu zaloguj się na konto uczestnika. System wróci automatycznie do tej ankiety.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255D32F-109A-4D03-B8F5-E1AA9E52B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10200"/>
            <a:ext cx="495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ED5E4"/>
                </a:solidFill>
              </a:defRPr>
            </a:pPr>
            <a:r>
              <a:rPr sz="1050" b="1">
                <a:solidFill>
                  <a:srgbClr val="6ED5E4"/>
                </a:solidFill>
                <a:hlinkClick xmlns:r="http://schemas.openxmlformats.org/officeDocument/2006/relationships" r:id="Rc995124224874146"/>
              </a:rPr>
              <a:t>mlodzidlademokracji.pl/ankiety/eko-aktywizacja-online-post-test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5D10745-9A81-4054-8654-CCE21B556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609600"/>
            <a:ext cx="4895850" cy="4895850"/>
          </a:xfrm>
          <a:prstGeom xmlns:a="http://schemas.openxmlformats.org/drawingml/2006/main" prst="roundRect">
            <a:avLst>
              <a:gd name="adj" fmla="val 155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28575">
            <a:solidFill>
              <a:srgbClr val="4CC9DC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7efc3458e44be5"/>
          <a:stretch xmlns:a="http://schemas.openxmlformats.org/drawingml/2006/main"/>
        </p:blipFill>
        <p:spPr>
          <a:xfrm xmlns:a="http://schemas.openxmlformats.org/drawingml/2006/main">
            <a:off x="6953250" y="876300"/>
            <a:ext cx="4362450" cy="43624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DE85B4-7A0A-48CE-AB79-A0A9B437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5600700"/>
            <a:ext cx="41719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0B2D4F"/>
          </a:solidFill>
          <a:ln xmlns:a="http://schemas.openxmlformats.org/drawingml/2006/main" w="9525">
            <a:solidFill>
              <a:srgbClr val="28527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8EE9EE-5EA9-4AC0-8FFB-94FE93405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95950"/>
            <a:ext cx="3790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Zeskanuj kod QR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88B0AC-D6D9-4EF9-A9F9-9BF466E10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007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63B63"/>
          </a:solidFill>
          <a:ln xmlns:a="http://schemas.openxmlformats.org/drawingml/2006/main" w="0">
            <a:solidFill>
              <a:srgbClr val="163B6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51BD30D-EB3C-4802-B118-ADD386F22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21030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B8C7DA"/>
                </a:solidFill>
              </a:defRPr>
            </a:pPr>
            <a:r>
              <a:rPr sz="1050" b="1">
                <a:solidFill>
                  <a:srgbClr val="B8C7DA"/>
                </a:solidFill>
              </a:rPr>
              <a:t>MFO 2.0 | Demokracja w erze cyfrowej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7549E7-904E-41E7-AFBD-529EBA561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621030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ankieta końcowa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CF4029-3FB9-49F4-B39D-A72965DA4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6210300"/>
            <a:ext cx="438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B8C7DA"/>
                </a:solidFill>
              </a:defRPr>
            </a:pPr>
            <a:r>
              <a:rPr sz="975" b="1">
                <a:solidFill>
                  <a:srgbClr val="B8C7DA"/>
                </a:solidFill>
              </a:rPr>
              <a:t>QR</a:t>
            </a:r>
          </a:p>
        </p:txBody>
      </p:sp>
    </p:spTree>
    <p:extLst>
      <p:ext uri="{BB962C8B-B14F-4D97-AF65-F5344CB8AC3E}">
        <p14:creationId xmlns:p14="http://schemas.microsoft.com/office/powerpoint/2010/main" val="185912872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7AAD6BC-D345-4F68-8100-2BE220E0D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7A049C0-20FE-4593-8FC3-A26AD0471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568928-26E2-4159-9F95-F19A5538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83e1c4d3984539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D66324-2523-4CCF-8160-FFE4E0F45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095750" cy="4095750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05295F">
              <a:alpha val="1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3EE9193-56B2-4EB2-8251-037B0C06D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104900"/>
            <a:ext cx="200025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>
              <a:alpha val="9412"/>
            </a:srgbClr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295304B-8B7C-4399-B4DA-913B675DC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1181100"/>
            <a:ext cx="17716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75" b="1">
                <a:solidFill>
                  <a:srgbClr val="A5D83E"/>
                </a:solidFill>
                <a:latin typeface="Avenir Next"/>
                <a:ea typeface="Avenir Next"/>
                <a:cs typeface="Avenir Next"/>
              </a:defRPr>
            </a:pPr>
            <a:r>
              <a:rPr sz="975" b="1">
                <a:solidFill>
                  <a:srgbClr val="A5D83E"/>
                </a:solidFill>
                <a:latin typeface="Avenir Next"/>
                <a:ea typeface="Avenir Next"/>
                <a:cs typeface="Avenir Next"/>
              </a:rPr>
              <a:t>START WARSZTATU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82F1AF-D88E-4605-858B-71D29E9E0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676400"/>
            <a:ext cx="5334000" cy="1276350"/>
          </a:xfrm>
          <a:prstGeom xmlns:a="http://schemas.openxmlformats.org/drawingml/2006/main" prst="roundRect">
            <a:avLst>
              <a:gd name="adj" fmla="val 89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4000"/>
              </a:lnSpc>
              <a:buNone/>
              <a:def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80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Mini-kampania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614EC0-F51C-4BDE-8A1E-0B8D8E09C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3314700"/>
            <a:ext cx="476250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problem → brief → prototyp → pitch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0CC103-8278-481B-B586-0496A0F83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0767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FA4D98-C573-487B-9723-1ACD110ED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814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wylosuj problem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3AE66C-11C1-4AD4-BDA0-BBABDAA99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514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E22A60-C856-4301-ADA7-702891B51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wypełnij brief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0A3374-6610-40D7-812B-40B09D6C0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4953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762219-095C-468B-BF5E-0EB6B9B29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5775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zrób prototyp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58A45B-3D59-44D3-BABF-85CF9BB76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391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784D43-1F10-4645-A2EE-C4A249A6A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295900"/>
            <a:ext cx="361950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1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pitch 3 min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A68DE3-467B-430F-9F32-4B466FAC6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143500"/>
            <a:ext cx="4286250" cy="695325"/>
          </a:xfrm>
          <a:prstGeom xmlns:a="http://schemas.openxmlformats.org/drawingml/2006/main" prst="roundRect">
            <a:avLst>
              <a:gd name="adj" fmla="val 164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1E8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c951861f224895"/>
          <a:stretch xmlns:a="http://schemas.openxmlformats.org/drawingml/2006/main"/>
        </p:blipFill>
        <p:spPr>
          <a:xfrm xmlns:a="http://schemas.openxmlformats.org/drawingml/2006/main">
            <a:off x="756944" y="5219700"/>
            <a:ext cx="4067761" cy="542925"/>
          </a:xfrm>
          <a:prstGeom xmlns:a="http://schemas.openxmlformats.org/drawingml/2006/main" prst="rect">
            <a:avLst/>
          </a:prstGeom>
        </p:spPr>
      </p:pic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6edd8ac6f54a48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E65B15-5DDF-48E1-91C1-723730B2C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6DE7348-20DB-4A93-9AC4-39D4CA0AE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warsztat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E720E9-0349-4225-B960-003F8FD22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19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40540A-9196-4647-966A-EC8014E33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D963F96-F6BC-46BB-8AC2-78F36728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5825937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4AD196-E8DC-4795-93F2-C76730ED2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B86AD4-1556-4909-9BB0-92F3BC42B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677393-BF67-489D-838E-64D1E81A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DCCF24-7B17-4126-B530-61DAFBCA3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F037BA-1344-4E5A-95C5-C10FDADC2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„Ratujmy planetę, udostępnij!” — i co dalej?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E9938A-4333-4D9B-9FDD-99428FD28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Tysiące postów, mało zmiany. Dlaczego?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2ac65d7937450a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16F717-1212-4748-B45C-393CE0A25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116A93-4A56-4035-B79A-EB42A329C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9A84A7-DBA4-4E25-A575-15D75E05D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F45195-73A5-481D-8EE4-90434A6E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E98155-2137-49D9-866C-DF12A5DAF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52600"/>
            <a:ext cx="10287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9525">
            <a:solidFill>
              <a:srgbClr val="05295F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EC581E-0DCD-4B3F-80F4-12883B93B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038350"/>
            <a:ext cx="96012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86000"/>
              </a:lnSpc>
              <a:buNone/>
              <a:def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750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Brakowało 5 elementów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DF8FCE-D89C-4036-A281-9E64D6F16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543300"/>
            <a:ext cx="178308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3E68D3-6286-4007-829C-8B0AABD8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752850"/>
            <a:ext cx="144018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BAA2B8-6588-4A39-8294-D20BDBBC7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248150"/>
            <a:ext cx="140208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SMART, nie życzenie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13DBE13-E44D-485B-9B2D-D0E4E2270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3543300"/>
            <a:ext cx="178308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53EC578-8DBD-4EA8-A4B3-7AFEF4965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9930" y="3752850"/>
            <a:ext cx="144018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GRUPA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21953E-0914-49A9-8940-9A5D31917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68980" y="4248150"/>
            <a:ext cx="140208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kto konkretnie?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E17878F-EBA2-4B2D-A790-7129F395B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0160" y="3543300"/>
            <a:ext cx="178308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DB88966-D016-45A1-8AEA-3218440C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1610" y="3752850"/>
            <a:ext cx="144018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KOMUNIKAT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9FEBDF-FF96-4183-B87F-84B407AE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0660" y="4248150"/>
            <a:ext cx="140208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15 słów max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4E40ACA-3E99-46C0-8887-3207DEE39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1840" y="3543300"/>
            <a:ext cx="178308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2F4FB8-678E-4FED-85D5-D9BD050D4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3290" y="3752850"/>
            <a:ext cx="144018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KANAŁ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22B08C-8845-446D-9E5B-56DF58C94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4248150"/>
            <a:ext cx="140208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tam, gdzie są ludzie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8082EBC-BED3-4468-A8B2-FE0EC248F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3520" y="3543300"/>
            <a:ext cx="1783080" cy="1238250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0863065-756C-465A-8C1F-4BC06841A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4970" y="3752850"/>
            <a:ext cx="144018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75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MIARA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A7CC495-10B6-432C-98BA-D320CBF56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4020" y="4248150"/>
            <a:ext cx="1402080" cy="400050"/>
          </a:xfrm>
          <a:prstGeom xmlns:a="http://schemas.openxmlformats.org/drawingml/2006/main" prst="roundRect">
            <a:avLst>
              <a:gd name="adj" fmla="val 28571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5000"/>
              </a:lnSpc>
              <a:buNone/>
              <a:def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7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zasięg ≠ zmiana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B0DB11-543B-4B67-B49B-73163F42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162550"/>
            <a:ext cx="883920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Dziś projektujecie kampanię, która zmienia jedno zachowanie.</a:t>
            </a:r>
          </a:p>
        </p:txBody>
      </p:sp>
    </p:spTree>
    <p:extLst>
      <p:ext uri="{BB962C8B-B14F-4D97-AF65-F5344CB8AC3E}">
        <p14:creationId xmlns:p14="http://schemas.microsoft.com/office/powerpoint/2010/main" val="80236860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1B2E2AD-F086-413D-B661-ECFE9282C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5EEA48-139B-4011-ADAD-348300A28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91CCCB-FF33-43D7-A7C5-E5D5D3770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E65466-85E2-4ECF-8215-93935BA6F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F152EF-1592-46D7-934A-CF9A9FE42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Kampania = 5 elementów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BC6B45-7CA1-4F79-836B-3BD37A8CB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Pierwsze trzy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83ccb5f9d83482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E36F37-3FFB-4349-8400-E0587DD70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DF99E53-13CE-4352-9F28-71FBDB56E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B086EA-ECBE-4CF2-80D6-B3CB73500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7831D8-BF1E-4C16-ADB9-C7E314CD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8F6808-77CC-462D-887C-1203CD2B0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D66F10-B909-41A7-9AB7-179E830F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CEL SMART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B0A133-1329-4FC1-8629-06E3DBA91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„Zmniejszyć palenie liśćmi w Boguszowicach o 50% do grudnia”.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0048A9-0EDA-4F83-BB86-AE5001965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97D200-14F1-4179-95E0-BFCA1E8C4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GRUPA DOCELOWA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F96E7F-F22E-4ACF-922E-176ED5172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Nie „wszyscy”. Kto dokładnie ma zmienić zachowanie?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36FA4F-5F0A-4D5A-A540-C5E23674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095500"/>
            <a:ext cx="32766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6F8CF21-46DC-4383-8F8C-70538F001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05050"/>
            <a:ext cx="28194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KOMUNIKAT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C6FB96-FAFF-4BC8-B6FD-74BE56219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800350"/>
            <a:ext cx="27813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Jedno zdanie, do 15 słów. Bez wykładu.</a:t>
            </a:r>
          </a:p>
        </p:txBody>
      </p:sp>
    </p:spTree>
    <p:extLst>
      <p:ext uri="{BB962C8B-B14F-4D97-AF65-F5344CB8AC3E}">
        <p14:creationId xmlns:p14="http://schemas.microsoft.com/office/powerpoint/2010/main" val="175882409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398EBC-7C95-4374-9096-56354C443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0AFDD6-600D-4C76-9FD8-631D4547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448E94-E7F0-4FE2-98E8-C620B34B0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DEEF93-AA81-4F15-A849-16D9A5AD5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72F7A4-4567-4D66-BFDF-255C238D3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…i jeszcze dwa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5471DF-1746-41AE-95C0-24293C3F3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Kanały i mierzenie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09b74440644770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7CC03E-CA2D-4F93-9B4B-7C9F5C874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9BA89D-1421-4CF6-9EF8-4451C6905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B0E00B5-6B0A-4EA0-AF8D-13CFDBD5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5F79C7-E600-46DF-9455-D30C617BC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5EBC7E-022F-4E9A-9E9E-14DC61106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95500"/>
            <a:ext cx="50292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078E9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C11EFF-AC6C-428B-8F7C-65759FF69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4572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078E91"/>
                </a:solidFill>
                <a:latin typeface="Avenir Next Condensed"/>
                <a:ea typeface="Avenir Next Condensed"/>
                <a:cs typeface="Avenir Next Condensed"/>
              </a:rPr>
              <a:t>KANAŁY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511C41-2560-487A-A20E-1C94F5FF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45339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FB ≠ TikTok ≠ Librus. Medium dobierasz do grupy, nie do siebie.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63BFB9-942B-44D1-8FEA-3E1C24D89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95500"/>
            <a:ext cx="5029200" cy="2381250"/>
          </a:xfrm>
          <a:prstGeom xmlns:a="http://schemas.openxmlformats.org/drawingml/2006/main" prst="roundRect">
            <a:avLst>
              <a:gd name="adj" fmla="val 64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7040AA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D44EED-C5CC-4651-9CCF-68E7A4679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05050"/>
            <a:ext cx="4572000" cy="361950"/>
          </a:xfrm>
          <a:prstGeom xmlns:a="http://schemas.openxmlformats.org/drawingml/2006/main" prst="roundRect">
            <a:avLst>
              <a:gd name="adj" fmla="val 31579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400" b="1">
                <a:solidFill>
                  <a:srgbClr val="7040AA"/>
                </a:solidFill>
                <a:latin typeface="Avenir Next Condensed"/>
                <a:ea typeface="Avenir Next Condensed"/>
                <a:cs typeface="Avenir Next Condensed"/>
              </a:rPr>
              <a:t>MIERZENIE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3A40DE-BEFD-4687-9261-380403B47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00350"/>
            <a:ext cx="4533900" cy="1543050"/>
          </a:xfrm>
          <a:prstGeom xmlns:a="http://schemas.openxmlformats.org/drawingml/2006/main" prst="roundRect">
            <a:avLst>
              <a:gd name="adj" fmla="val 740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7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Zasięg nie jest zmianą zachowania. Co policzysz po kampanii?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2A6D1D-F12F-4A0F-826E-C7F61F9F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53050"/>
            <a:ext cx="914400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Kampania bez mierzenia to ładny plakat bez steru.</a:t>
            </a:r>
          </a:p>
        </p:txBody>
      </p:sp>
    </p:spTree>
    <p:extLst>
      <p:ext uri="{BB962C8B-B14F-4D97-AF65-F5344CB8AC3E}">
        <p14:creationId xmlns:p14="http://schemas.microsoft.com/office/powerpoint/2010/main" val="14632978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A64894-DAC0-4867-9116-2B20B7425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D9155D-479C-4BB6-BC79-10A030599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48658E-FC48-4AF8-A06D-22DB51FE6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FEA974-0ACF-4498-BAEB-0BF3921D3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D8A70B-E885-4EE3-A6B0-954431C1E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Plan na dziś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c9375c3bbb4d29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52809F-D3AE-49FC-85F7-89C44BC8C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5E2201-D145-423F-981B-5ACB1BBEF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agenda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9EABDC-30AA-4164-9EF0-D28CA402C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AC822A-7766-46EB-8FCF-E7AB546D2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CEE587-696A-4567-A45C-6B9EB794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49023D-0706-4D55-9D4D-ACAC7B35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46E707-D21E-4201-A930-4EB6DC9FD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3428B6-1153-42C7-9ED0-4C297FA0E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 elementów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A005421-FB2A-438B-836F-BDF04DEB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3AA713-74A6-4240-998D-2441AEB3C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31C6E2-89A5-4513-8A6F-2D874F91B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B1C2CA-AA2D-4F14-8CC9-56E09A3F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Case study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0F36C0-8498-4298-A285-BB7522602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B8B5FAA-9089-4421-BCAE-7AE49CD80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6B1A60-4287-47EB-9A1C-910016148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296298F-5CFF-42ED-8F32-19DC802C7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Błędy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1A1F0C-67B8-4B23-95A8-65BC1748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9715A21-1F88-4959-9702-26AD58DC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BE69D56-66E7-46BD-B745-D2A23AC31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D5A814A-1F7C-45C3-AC5E-7CD59B302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Narzędzia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DDBBC4-F4F2-4F48-BB29-8CBFCC504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8275" y="2457450"/>
            <a:ext cx="43815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20C5DF6-BBBD-45C3-A535-4038E561F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924050"/>
            <a:ext cx="1104900" cy="1104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/>
          </a:solidFill>
          <a:ln xmlns:a="http://schemas.openxmlformats.org/drawingml/2006/main" w="19050">
            <a:solidFill>
              <a:srgbClr val="A5D83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B9A9CBD-95E4-4713-BF0E-D5328A741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33600"/>
            <a:ext cx="1104900" cy="514350"/>
          </a:xfrm>
          <a:prstGeom xmlns:a="http://schemas.openxmlformats.org/drawingml/2006/main" prst="roundRect">
            <a:avLst>
              <a:gd name="adj" fmla="val 2222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40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3FB7F23-1E88-4138-A028-6BCB66072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333750"/>
            <a:ext cx="1943100" cy="781050"/>
          </a:xfrm>
          <a:prstGeom xmlns:a="http://schemas.openxmlformats.org/drawingml/2006/main" prst="roundRect">
            <a:avLst>
              <a:gd name="adj" fmla="val 1463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Mini-</a:t>
            </a:r>
          </a:p>
          <a:p xmlns:a="http://schemas.openxmlformats.org/drawingml/2006/main">
            <a:pPr algn="ctr">
              <a:lnSpc>
                <a:spcPct val="92000"/>
              </a:lnSpc>
              <a:buNone/>
              <a:def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725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kampania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E0394F-CB16-43C4-8790-7C1B807C0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972050"/>
            <a:ext cx="7429500" cy="457200"/>
          </a:xfrm>
          <a:prstGeom xmlns:a="http://schemas.openxmlformats.org/drawingml/2006/main" prst="roundRect">
            <a:avLst>
              <a:gd name="adj" fmla="val 25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Po teorii robicie prototyp i pitch.</a:t>
            </a:r>
          </a:p>
        </p:txBody>
      </p:sp>
    </p:spTree>
    <p:extLst>
      <p:ext uri="{BB962C8B-B14F-4D97-AF65-F5344CB8AC3E}">
        <p14:creationId xmlns:p14="http://schemas.microsoft.com/office/powerpoint/2010/main" val="13577042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295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F4D9198-385B-443F-8B75-3AEC3165B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0529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5C1F51-3A5F-4F70-9758-F8A761C7E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-142875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4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69DA3C-3BCD-4B38-A461-1C1240F6D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1524000" y="4762500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33333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964E1E-3F36-473B-8987-5A9E8786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524000"/>
            <a:ext cx="9334500" cy="904875"/>
          </a:xfrm>
          <a:prstGeom xmlns:a="http://schemas.openxmlformats.org/drawingml/2006/main" prst="roundRect">
            <a:avLst>
              <a:gd name="adj" fmla="val 12632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63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KAHOOT 1/3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C880A1-0EBC-49A9-AB65-DD6A7615E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724150"/>
            <a:ext cx="8096250" cy="342900"/>
          </a:xfrm>
          <a:prstGeom xmlns:a="http://schemas.openxmlformats.org/drawingml/2006/main" prst="roundRect">
            <a:avLst>
              <a:gd name="adj" fmla="val 3333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21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telefon w rękę, argumenty w głowie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EC94C7-0BAC-4410-99A8-1F630D26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3638550"/>
            <a:ext cx="4191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>
              <a:alpha val="12549"/>
            </a:srgbClr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454524-6F9E-497E-AED3-046E453E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86200"/>
            <a:ext cx="3619500" cy="495300"/>
          </a:xfrm>
          <a:prstGeom xmlns:a="http://schemas.openxmlformats.org/drawingml/2006/main" prst="roundRect">
            <a:avLst>
              <a:gd name="adj" fmla="val 2307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75" b="1">
                <a:solidFill>
                  <a:srgbClr val="FFFFFF"/>
                </a:solidFill>
                <a:latin typeface="Avenir Next Condensed"/>
                <a:ea typeface="Avenir Next Condensed"/>
                <a:cs typeface="Avenir Next Condensed"/>
              </a:rPr>
              <a:t>PIN: ______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8e9ea83b6b46dd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1A6C3D-6B61-48D6-97CC-117387FCC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AFE521-F203-4BC5-801F-1D1706AF6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przerywnik quizowy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743A08E-3B04-425B-8013-8F947951B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F31F92-F54D-4FFD-9193-65CAFE647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713F2E-4610-46B3-9000-96AB2D739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1275433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AFE9AFD-F259-411D-A046-4F69BCABE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7799DF-4CAC-4E20-9651-735DB2C96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C1BCA2-F579-4E9E-A99A-DCD916131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4EDFCD8-FEBC-4376-99CE-7198C2323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59B47F-7857-4913-8B85-C9297D384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Case 1: „Nie truj sąsiada”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8A1517-A07C-4FD4-A664-F34788EA0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Rybnicki Alarm Smogowy jako kampania z danymi i presją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e2621ea5af47cb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9787A3-ACD6-4B56-8610-9E0DD5A7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D8A9131-57C6-40AC-9699-3F439766B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6248400"/>
            <a:ext cx="42862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Rybnik.eu + SmogLab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FD97EC-AF0B-4742-A584-15F9AF6D5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07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783AA3-09E7-49A0-BFD0-28DB56B8B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D2AC1D-0577-4930-8F20-EFA4E9AAA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5e3f09bdd94c91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10C4B1-7957-46A6-8DFE-5B467854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69163B-F42F-4AF1-BB94-0180861A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Efekt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BE50244-E663-4D08-AE05-66C9A3B56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spadek liczby dni smogowych i wymiana źródeł ciepła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1d352717b641c0"/>
          <a:srcRect xmlns:a="http://schemas.openxmlformats.org/drawingml/2006/main" l="0" t="4880" r="0" b="48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10300" y="1790700"/>
            <a:ext cx="4762500" cy="2686050"/>
          </a:xfrm>
          <a:prstGeom xmlns:a="http://schemas.openxmlformats.org/drawingml/2006/main" prst="round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F949D3-309A-4680-A68A-DACF8CD2C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44196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12A9D96-4539-4F07-9647-6179B11BF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781550"/>
            <a:ext cx="171450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Narracja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07B74D-85DE-4D8C-96FD-33CAE606F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781550"/>
            <a:ext cx="2190750" cy="266700"/>
          </a:xfrm>
          <a:prstGeom xmlns:a="http://schemas.openxmlformats.org/drawingml/2006/main" prst="roundRect">
            <a:avLst>
              <a:gd name="adj" fmla="val 42857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125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dane zamienione w komunikat publiczny</a:t>
            </a:r>
          </a:p>
        </p:txBody>
      </p:sp>
    </p:spTree>
    <p:extLst>
      <p:ext uri="{BB962C8B-B14F-4D97-AF65-F5344CB8AC3E}">
        <p14:creationId xmlns:p14="http://schemas.microsoft.com/office/powerpoint/2010/main" val="136234887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58BF145-639F-4FCC-9CC8-523702959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oundRect">
            <a:avLst>
              <a:gd name="adj" fmla="val 1667"/>
            </a:avLst>
          </a:prstGeom>
          <a:solidFill xmlns:a="http://schemas.openxmlformats.org/drawingml/2006/main">
            <a:srgbClr val="F3F7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7D4E37-06B5-42AD-BAAF-514794885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-1714500"/>
            <a:ext cx="5334000" cy="5334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5D83E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806358-25D4-403F-B561-624526E0D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2286000" y="4572000"/>
            <a:ext cx="4953000" cy="495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4785B">
              <a:alpha val="14118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B1C6DB-FA62-470B-8D13-4C684009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0050"/>
            <a:ext cx="400050" cy="22860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275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113DD1-95B3-4263-9BCF-44139F011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2900"/>
            <a:ext cx="8572500" cy="590550"/>
          </a:xfrm>
          <a:prstGeom xmlns:a="http://schemas.openxmlformats.org/drawingml/2006/main" prst="roundRect">
            <a:avLst>
              <a:gd name="adj" fmla="val 1935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150" b="1">
                <a:solidFill>
                  <a:srgbClr val="05295F"/>
                </a:solidFill>
                <a:latin typeface="Avenir Next Condensed"/>
                <a:ea typeface="Avenir Next Condensed"/>
                <a:cs typeface="Avenir Next Condensed"/>
              </a:rPr>
              <a:t>Case 2: #TrashTag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055516-EF79-42D9-AB2B-BC2121458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1028700"/>
            <a:ext cx="8286750" cy="285750"/>
          </a:xfrm>
          <a:prstGeom xmlns:a="http://schemas.openxmlformats.org/drawingml/2006/main" prst="roundRect">
            <a:avLst>
              <a:gd name="adj" fmla="val 4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135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Przed/po jako mechanizm działania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39825ef0644682"/>
          <a:stretch xmlns:a="http://schemas.openxmlformats.org/drawingml/2006/main"/>
        </p:blipFill>
        <p:spPr>
          <a:xfrm xmlns:a="http://schemas.openxmlformats.org/drawingml/2006/main">
            <a:off x="533400" y="6172200"/>
            <a:ext cx="323850" cy="3238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20829C-ADF3-4035-9613-02A3826A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248400"/>
            <a:ext cx="323850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defRPr>
            </a:pPr>
            <a:r>
              <a:rPr sz="900" b="0">
                <a:solidFill>
                  <a:srgbClr val="5D6B7F"/>
                </a:solidFill>
                <a:latin typeface="Avenir Next"/>
                <a:ea typeface="Avenir Next"/>
                <a:cs typeface="Avenir Next"/>
              </a:rPr>
              <a:t>MFO 2.0 | Demokracja w erze cyfrowej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32C66D-57A4-4784-B2AF-36F0184B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248400"/>
            <a:ext cx="514350" cy="171450"/>
          </a:xfrm>
          <a:prstGeom xmlns:a="http://schemas.openxmlformats.org/drawingml/2006/main" prst="roundRect">
            <a:avLst>
              <a:gd name="adj" fmla="val 50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900" b="0">
                <a:solidFill>
                  <a:srgbClr val="5D6B7F"/>
                </a:solidFill>
                <a:latin typeface="Avenir Next Condensed"/>
                <a:ea typeface="Avenir Next Condensed"/>
                <a:cs typeface="Avenir Next Condensed"/>
              </a:rPr>
              <a:t>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95EB8D-710A-4836-A0BA-3D1945D17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9800"/>
            <a:ext cx="11125200" cy="95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8E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735F1EF-91EC-4FED-8AB3-2E0A289CC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010275"/>
            <a:ext cx="800100" cy="285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5D8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62D9AE-4DFC-46F1-819C-07DFF40ED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57350"/>
            <a:ext cx="5086350" cy="3733800"/>
          </a:xfrm>
          <a:prstGeom xmlns:a="http://schemas.openxmlformats.org/drawingml/2006/main" prst="roundRect">
            <a:avLst>
              <a:gd name="adj" fmla="val 40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5B27C0-5A02-4D68-A314-17D94536E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81250"/>
            <a:ext cx="4191000" cy="666750"/>
          </a:xfrm>
          <a:prstGeom xmlns:a="http://schemas.openxmlformats.org/drawingml/2006/main" prst="roundRect">
            <a:avLst>
              <a:gd name="adj" fmla="val 1714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33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BEFORE / AFTER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719825-C018-48F1-A686-3719F858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390900"/>
            <a:ext cx="4000500" cy="952500"/>
          </a:xfrm>
          <a:prstGeom xmlns:a="http://schemas.openxmlformats.org/drawingml/2006/main" prst="roundRect">
            <a:avLst>
              <a:gd name="adj" fmla="val 12000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ctr">
              <a:lnSpc>
                <a:spcPct val="96000"/>
              </a:lnSpc>
              <a:buNone/>
              <a:def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jedno miejsce, jedno zdjęcie, jeden konkretny efekt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18D361-7795-4E04-9C19-E353A1962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17907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4785B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90C1F6-3474-4542-8B6C-BB0B28F16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19240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14785B"/>
                </a:solidFill>
                <a:latin typeface="Avenir Next Condensed"/>
                <a:ea typeface="Avenir Next Condensed"/>
                <a:cs typeface="Avenir Next Condensed"/>
              </a:rPr>
              <a:t>CEL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28FC6E0-0FF9-4B8A-B2F1-4813059C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240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posprzątaj jedno miejsce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FB6D65F-823D-4D7D-AC53-DC89672A3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60985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5D83E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132977-05BB-483C-9C04-3F3C170E8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74320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A5D83E"/>
                </a:solidFill>
                <a:latin typeface="Avenir Next Condensed"/>
                <a:ea typeface="Avenir Next Condensed"/>
                <a:cs typeface="Avenir Next Condensed"/>
              </a:rPr>
              <a:t>MECHANIZM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6DAD2D-8D6C-4B99-9498-F57A4E20A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4320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naśladowanie i widoczny efekt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3BD759-7A13-4FB9-8254-7906A3011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29000"/>
            <a:ext cx="3905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0B329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43879C-7E63-4F36-9517-FDAEC93E1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562350"/>
            <a:ext cx="1238250" cy="247650"/>
          </a:xfrm>
          <a:prstGeom xmlns:a="http://schemas.openxmlformats.org/drawingml/2006/main" prst="roundRect">
            <a:avLst>
              <a:gd name="adj" fmla="val 4615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defRPr>
            </a:pPr>
            <a:r>
              <a:rPr sz="1800" b="1">
                <a:solidFill>
                  <a:srgbClr val="F0B329"/>
                </a:solidFill>
                <a:latin typeface="Avenir Next Condensed"/>
                <a:ea typeface="Avenir Next Condensed"/>
                <a:cs typeface="Avenir Next Condensed"/>
              </a:rPr>
              <a:t>PRZEWAGA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06410C0-A2BB-48D4-BFB4-1DF658870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562350"/>
            <a:ext cx="2000250" cy="323850"/>
          </a:xfrm>
          <a:prstGeom xmlns:a="http://schemas.openxmlformats.org/drawingml/2006/main" prst="roundRect">
            <a:avLst>
              <a:gd name="adj" fmla="val 35294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/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defRPr>
            </a:pPr>
            <a:r>
              <a:rPr sz="1200" b="0">
                <a:solidFill>
                  <a:srgbClr val="10233E"/>
                </a:solidFill>
                <a:latin typeface="Avenir Next"/>
                <a:ea typeface="Avenir Next"/>
                <a:cs typeface="Avenir Next"/>
              </a:rPr>
              <a:t>każde zdjęcie = realna akcja</a:t>
            </a:r>
          </a:p>
        </p:txBody>
      </p:sp>
    </p:spTree>
    <p:extLst>
      <p:ext uri="{BB962C8B-B14F-4D97-AF65-F5344CB8AC3E}">
        <p14:creationId xmlns:p14="http://schemas.microsoft.com/office/powerpoint/2010/main" val="5497223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2026-06-25T17:02:18.9270000Z</dcterms:created>
  <dcterms:modified xsi:type="dcterms:W3CDTF">2026-06-25T17:02:18.9270000Z</dcterms:modified>
</coreProperties>
</file>