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b3cd88a4cb7450a" /><Relationship Type="http://schemas.openxmlformats.org/officeDocument/2006/relationships/extended-properties" Target="/docProps/app.xml" Id="R17f71cf30c3b49ad" /><Relationship Type="http://schemas.openxmlformats.org/officeDocument/2006/relationships/officeDocument" Target="/ppt/presentation.xml" Id="R4cf080b13f6c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3c499777b4543"/>
  </p:sldMasterIdLst>
  <p:notesMasterIdLst>
    <p:notesMasterId xmlns:r="http://schemas.openxmlformats.org/officeDocument/2006/relationships" r:id="Rf3f593cbf5404b91"/>
  </p:notesMasterIdLst>
  <p:sldIdLst>
    <p:sldId xmlns:r="http://schemas.openxmlformats.org/officeDocument/2006/relationships" id="256" r:id="R6a49543d759b4e18"/>
    <p:sldId xmlns:r="http://schemas.openxmlformats.org/officeDocument/2006/relationships" id="257" r:id="R82b791363afc4885"/>
    <p:sldId xmlns:r="http://schemas.openxmlformats.org/officeDocument/2006/relationships" id="258" r:id="R19cc85347c624079"/>
    <p:sldId xmlns:r="http://schemas.openxmlformats.org/officeDocument/2006/relationships" id="259" r:id="R3cfda36271f240a3"/>
    <p:sldId xmlns:r="http://schemas.openxmlformats.org/officeDocument/2006/relationships" id="260" r:id="R8350adc12c544a2f"/>
    <p:sldId xmlns:r="http://schemas.openxmlformats.org/officeDocument/2006/relationships" id="261" r:id="R47658e53e2424478"/>
    <p:sldId xmlns:r="http://schemas.openxmlformats.org/officeDocument/2006/relationships" id="262" r:id="R2c90a9e861244473"/>
    <p:sldId xmlns:r="http://schemas.openxmlformats.org/officeDocument/2006/relationships" id="263" r:id="Rcd13843739b24004"/>
    <p:sldId xmlns:r="http://schemas.openxmlformats.org/officeDocument/2006/relationships" id="264" r:id="Ra18cc39b80834b86"/>
    <p:sldId xmlns:r="http://schemas.openxmlformats.org/officeDocument/2006/relationships" id="265" r:id="Rc18da5246d7a4f48"/>
    <p:sldId xmlns:r="http://schemas.openxmlformats.org/officeDocument/2006/relationships" id="266" r:id="R9bfecd174a8f4a8d"/>
    <p:sldId xmlns:r="http://schemas.openxmlformats.org/officeDocument/2006/relationships" id="267" r:id="R77d5fc14ead54100"/>
    <p:sldId xmlns:r="http://schemas.openxmlformats.org/officeDocument/2006/relationships" id="268" r:id="R3f63a646d0ca456c"/>
    <p:sldId xmlns:r="http://schemas.openxmlformats.org/officeDocument/2006/relationships" id="269" r:id="Re36d135611c347a6"/>
    <p:sldId xmlns:r="http://schemas.openxmlformats.org/officeDocument/2006/relationships" id="270" r:id="R5db4776eb79c45aa"/>
    <p:sldId xmlns:r="http://schemas.openxmlformats.org/officeDocument/2006/relationships" id="271" r:id="Rf127398e6dc045d6"/>
    <p:sldId xmlns:r="http://schemas.openxmlformats.org/officeDocument/2006/relationships" id="272" r:id="R66c61d9e92144c1d"/>
    <p:sldId xmlns:r="http://schemas.openxmlformats.org/officeDocument/2006/relationships" id="273" r:id="Ra32b075d1b4b4696"/>
    <p:sldId xmlns:r="http://schemas.openxmlformats.org/officeDocument/2006/relationships" id="274" r:id="Ra95d7e57d44d4769"/>
    <p:sldId xmlns:r="http://schemas.openxmlformats.org/officeDocument/2006/relationships" id="275" r:id="R62460691ac054214"/>
    <p:sldId xmlns:r="http://schemas.openxmlformats.org/officeDocument/2006/relationships" id="276" r:id="Raf3a1748a1544fe1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3381e9646fe4fe4" /><Relationship Type="http://schemas.openxmlformats.org/officeDocument/2006/relationships/slideMaster" Target="/ppt/slideMasters/slideMaster1.xml" Id="R9f13c499777b4543" /><Relationship Type="http://schemas.openxmlformats.org/officeDocument/2006/relationships/notesMaster" Target="/ppt/notesMasters/notesMaster1.xml" Id="Rf3f593cbf5404b91" /><Relationship Type="http://schemas.openxmlformats.org/officeDocument/2006/relationships/presProps" Target="/ppt/presProps.xml" Id="R2038b877872746e7" /><Relationship Type="http://schemas.openxmlformats.org/officeDocument/2006/relationships/tableStyles" Target="/ppt/tableStyles.xml" Id="R6167e1dbd2a7414a" /><Relationship Type="http://schemas.openxmlformats.org/officeDocument/2006/relationships/slide" Target="/ppt/slides/slide1.xml" Id="R6a49543d759b4e18" /><Relationship Type="http://schemas.openxmlformats.org/officeDocument/2006/relationships/slide" Target="/ppt/slides/slide2.xml" Id="R82b791363afc4885" /><Relationship Type="http://schemas.openxmlformats.org/officeDocument/2006/relationships/slide" Target="/ppt/slides/slide3.xml" Id="R19cc85347c624079" /><Relationship Type="http://schemas.openxmlformats.org/officeDocument/2006/relationships/slide" Target="/ppt/slides/slide4.xml" Id="R3cfda36271f240a3" /><Relationship Type="http://schemas.openxmlformats.org/officeDocument/2006/relationships/slide" Target="/ppt/slides/slide5.xml" Id="R8350adc12c544a2f" /><Relationship Type="http://schemas.openxmlformats.org/officeDocument/2006/relationships/slide" Target="/ppt/slides/slide6.xml" Id="R47658e53e2424478" /><Relationship Type="http://schemas.openxmlformats.org/officeDocument/2006/relationships/slide" Target="/ppt/slides/slide7.xml" Id="R2c90a9e861244473" /><Relationship Type="http://schemas.openxmlformats.org/officeDocument/2006/relationships/slide" Target="/ppt/slides/slide8.xml" Id="Rcd13843739b24004" /><Relationship Type="http://schemas.openxmlformats.org/officeDocument/2006/relationships/slide" Target="/ppt/slides/slide9.xml" Id="Ra18cc39b80834b86" /><Relationship Type="http://schemas.openxmlformats.org/officeDocument/2006/relationships/slide" Target="/ppt/slides/slide10.xml" Id="Rc18da5246d7a4f48" /><Relationship Type="http://schemas.openxmlformats.org/officeDocument/2006/relationships/slide" Target="/ppt/slides/slide11.xml" Id="R9bfecd174a8f4a8d" /><Relationship Type="http://schemas.openxmlformats.org/officeDocument/2006/relationships/slide" Target="/ppt/slides/slide12.xml" Id="R77d5fc14ead54100" /><Relationship Type="http://schemas.openxmlformats.org/officeDocument/2006/relationships/slide" Target="/ppt/slides/slide13.xml" Id="R3f63a646d0ca456c" /><Relationship Type="http://schemas.openxmlformats.org/officeDocument/2006/relationships/slide" Target="/ppt/slides/slide14.xml" Id="Re36d135611c347a6" /><Relationship Type="http://schemas.openxmlformats.org/officeDocument/2006/relationships/slide" Target="/ppt/slides/slide15.xml" Id="R5db4776eb79c45aa" /><Relationship Type="http://schemas.openxmlformats.org/officeDocument/2006/relationships/slide" Target="/ppt/slides/slide16.xml" Id="Rf127398e6dc045d6" /><Relationship Type="http://schemas.openxmlformats.org/officeDocument/2006/relationships/slide" Target="/ppt/slides/slide17.xml" Id="R66c61d9e92144c1d" /><Relationship Type="http://schemas.openxmlformats.org/officeDocument/2006/relationships/slide" Target="/ppt/slides/slide18.xml" Id="Ra32b075d1b4b4696" /><Relationship Type="http://schemas.openxmlformats.org/officeDocument/2006/relationships/slide" Target="/ppt/slides/slide19.xml" Id="Ra95d7e57d44d4769" /><Relationship Type="http://schemas.openxmlformats.org/officeDocument/2006/relationships/slide" Target="/ppt/slides/slide20.xml" Id="R62460691ac054214" /><Relationship Type="http://schemas.openxmlformats.org/officeDocument/2006/relationships/slide" Target="/ppt/slides/slide21.xml" Id="Raf3a1748a1544fe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07235573af14e4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06087bf656c4132" /><Relationship Type="http://schemas.openxmlformats.org/officeDocument/2006/relationships/notesMaster" Target="/ppt/notesMasters/notesMaster1.xml" Id="R71be2f1d33ba4dc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5488cf46f1542c5" /><Relationship Type="http://schemas.openxmlformats.org/officeDocument/2006/relationships/notesMaster" Target="/ppt/notesMasters/notesMaster1.xml" Id="R12dc9e06f55341f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33c69cc30014ed5" /><Relationship Type="http://schemas.openxmlformats.org/officeDocument/2006/relationships/notesMaster" Target="/ppt/notesMasters/notesMaster1.xml" Id="Rc1cd6b8f5b80406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936442b1c474a6b" /><Relationship Type="http://schemas.openxmlformats.org/officeDocument/2006/relationships/notesMaster" Target="/ppt/notesMasters/notesMaster1.xml" Id="R98e194f485254bd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14b6c8e25ed47fc" /><Relationship Type="http://schemas.openxmlformats.org/officeDocument/2006/relationships/notesMaster" Target="/ppt/notesMasters/notesMaster1.xml" Id="R1202c2c82f0c4eb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586625252444c8a" /><Relationship Type="http://schemas.openxmlformats.org/officeDocument/2006/relationships/notesMaster" Target="/ppt/notesMasters/notesMaster1.xml" Id="R9161451e9f2c437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d5e6ffd06cf4d7e" /><Relationship Type="http://schemas.openxmlformats.org/officeDocument/2006/relationships/notesMaster" Target="/ppt/notesMasters/notesMaster1.xml" Id="Redc59b6e6c0644d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a60ee473a3545ec" /><Relationship Type="http://schemas.openxmlformats.org/officeDocument/2006/relationships/notesMaster" Target="/ppt/notesMasters/notesMaster1.xml" Id="R4b02a2690f2a4fe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b8feb31d1fa4b7d" /><Relationship Type="http://schemas.openxmlformats.org/officeDocument/2006/relationships/notesMaster" Target="/ppt/notesMasters/notesMaster1.xml" Id="Rd343e24c7b9447a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98df82031a64068" /><Relationship Type="http://schemas.openxmlformats.org/officeDocument/2006/relationships/notesMaster" Target="/ppt/notesMasters/notesMaster1.xml" Id="R4a8d5f7574714e2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f95694b8b87b4417" /><Relationship Type="http://schemas.openxmlformats.org/officeDocument/2006/relationships/notesMaster" Target="/ppt/notesMasters/notesMaster1.xml" Id="Rfb5d7bf2e8da466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e06d4851c524d59" /><Relationship Type="http://schemas.openxmlformats.org/officeDocument/2006/relationships/notesMaster" Target="/ppt/notesMasters/notesMaster1.xml" Id="R416911b21f2d4b9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3cdeab1e6a4c4bcd" /><Relationship Type="http://schemas.openxmlformats.org/officeDocument/2006/relationships/notesMaster" Target="/ppt/notesMasters/notesMaster1.xml" Id="R0ef01e253eee4e8d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1517df63defc4bd1" /><Relationship Type="http://schemas.openxmlformats.org/officeDocument/2006/relationships/notesMaster" Target="/ppt/notesMasters/notesMaster1.xml" Id="R29637a3f87414bd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c8491bd56884914" /><Relationship Type="http://schemas.openxmlformats.org/officeDocument/2006/relationships/notesMaster" Target="/ppt/notesMasters/notesMaster1.xml" Id="R55b8649aa07f410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17cf851320b4999" /><Relationship Type="http://schemas.openxmlformats.org/officeDocument/2006/relationships/notesMaster" Target="/ppt/notesMasters/notesMaster1.xml" Id="Rab7b492da05f4c6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a3e59347b7c4df3" /><Relationship Type="http://schemas.openxmlformats.org/officeDocument/2006/relationships/notesMaster" Target="/ppt/notesMasters/notesMaster1.xml" Id="R5a8f2cb3f00d4a5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61f63888f7a4543" /><Relationship Type="http://schemas.openxmlformats.org/officeDocument/2006/relationships/notesMaster" Target="/ppt/notesMasters/notesMaster1.xml" Id="R92264958011b4c6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0411b179f08450d" /><Relationship Type="http://schemas.openxmlformats.org/officeDocument/2006/relationships/notesMaster" Target="/ppt/notesMasters/notesMaster1.xml" Id="R3bbf7284aeb14fa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d7cd1d25bd94da2" /><Relationship Type="http://schemas.openxmlformats.org/officeDocument/2006/relationships/notesMaster" Target="/ppt/notesMasters/notesMaster1.xml" Id="Rea67fbf4e9a54c7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fb53c3bbae04448" /><Relationship Type="http://schemas.openxmlformats.org/officeDocument/2006/relationships/notesMaster" Target="/ppt/notesMasters/notesMaster1.xml" Id="R5eff3b31e4b9463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Start prezentacji: Bezpieczeństwo</a:t>
            </a:r>
          </a:p>
          <a:p xmlns:a="http://schemas.openxmlformats.org/drawingml/2006/main">
            <a:r>
              <a:t>w sieci.</a:t>
            </a:r>
          </a:p>
          <a:p xmlns:a="http://schemas.openxmlformats.org/drawingml/2006/main">
            <a:r>
              <a:t>Na początku zostaw widoczną stopkę o dofinansowaniu.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2/3.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Co to jest 2FA?</a:t>
            </a:r>
          </a:p>
          <a:p xmlns:a="http://schemas.openxmlformats.org/drawingml/2006/main">
            <a:r>
              <a:t>Bitwarden to co?</a:t>
            </a:r>
          </a:p>
          <a:p xmlns:a="http://schemas.openxmlformats.org/drawingml/2006/main">
            <a:r>
              <a:t>Co sprawdzisz w Have I Been Pwned?</a:t>
            </a:r>
          </a:p>
          <a:p xmlns:a="http://schemas.openxmlformats.org/drawingml/2006/main">
            <a:r>
              <a:t>Policja/CERT ostrzegały przed phishingiem podszywającym się m.in. pod jaką usługę?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3/3.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Jak zweryfikować prośbę o BLIK?</a:t>
            </a:r>
          </a:p>
          <a:p xmlns:a="http://schemas.openxmlformats.org/drawingml/2006/main">
            <a:r>
              <a:t>Co to dark pattern?</a:t>
            </a:r>
          </a:p>
          <a:p xmlns:a="http://schemas.openxmlformats.org/drawingml/2006/main">
            <a:r>
              <a:t>Co robisz jako pierwsze po przejęciu konta?</a:t>
            </a:r>
          </a:p>
          <a:p xmlns:a="http://schemas.openxmlformats.org/drawingml/2006/main">
            <a:r>
              <a:t>Gdzie zgłosić incydent cyberbezpieczeństwa w Polsce?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Nie omawiaj szczegółowo. Zostaw adresy na ekranie.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Koniec teorii, start warsztatu.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Dane: raport WIB/ZBP 2025 o postawach wobec cyberbezpieczeństwa.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1/3.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Ile procent badanych wskazuje phishing jako największe cyberzagrożenie?</a:t>
            </a:r>
          </a:p>
          <a:p xmlns:a="http://schemas.openxmlformats.org/drawingml/2006/main">
            <a:r>
              <a:t>Phishing to jaka technika?</a:t>
            </a:r>
          </a:p>
          <a:p xmlns:a="http://schemas.openxmlformats.org/drawingml/2006/main">
            <a:r>
              <a:t>Które hasło jest najbezpieczniejsze?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9f1824ab0409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4a319955ab94890" /><Relationship Type="http://schemas.openxmlformats.org/officeDocument/2006/relationships/slideLayout" Target="/ppt/slideLayouts/slideLayout1.xml" Id="R21a1fa630c5e4cd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1fa630c5e4cd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08f3fab644b30" /><Relationship Type="http://schemas.openxmlformats.org/officeDocument/2006/relationships/image" Target="/ppt/media/image.jpeg" Id="Ref3fa2b4ed294367" /><Relationship Type="http://schemas.openxmlformats.org/officeDocument/2006/relationships/image" Target="/ppt/media/image.png" Id="R91cfc0330f1e4219" /><Relationship Type="http://schemas.openxmlformats.org/officeDocument/2006/relationships/image" Target="/ppt/media/image2.png" Id="R7ca3bea92cb84385" /><Relationship Type="http://schemas.openxmlformats.org/officeDocument/2006/relationships/notesSlide" Target="/ppt/notesSlides/notesSlide1.xml" Id="R36aeb60a4cd3443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414df3a864513" /><Relationship Type="http://schemas.openxmlformats.org/officeDocument/2006/relationships/image" Target="/ppt/media/image14.png" Id="R0b0e8743a0514d31" /><Relationship Type="http://schemas.openxmlformats.org/officeDocument/2006/relationships/image" Target="/ppt/media/image15.png" Id="R11b28dde4e9b4fd2" /><Relationship Type="http://schemas.openxmlformats.org/officeDocument/2006/relationships/hyperlink" Target="https://haveibeenpwned.com/" TargetMode="External" Id="Rc68e706b27c940dd" /><Relationship Type="http://schemas.openxmlformats.org/officeDocument/2006/relationships/notesSlide" Target="/ppt/notesSlides/notesSlide10.xml" Id="Re722baf085d74fe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1a67a5de34535" /><Relationship Type="http://schemas.openxmlformats.org/officeDocument/2006/relationships/image" Target="/ppt/media/image16.png" Id="Rd24d780a787a45f0" /><Relationship Type="http://schemas.openxmlformats.org/officeDocument/2006/relationships/image" Target="/ppt/media/image17.png" Id="Rbeb2fe8259af47fd" /><Relationship Type="http://schemas.openxmlformats.org/officeDocument/2006/relationships/image" Target="/ppt/media/image18.png" Id="R0ebf68e8c5fa4c9d" /><Relationship Type="http://schemas.openxmlformats.org/officeDocument/2006/relationships/notesSlide" Target="/ppt/notesSlides/notesSlide11.xml" Id="Rba7152bd3ad64de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af5f0d9144068" /><Relationship Type="http://schemas.openxmlformats.org/officeDocument/2006/relationships/image" Target="/ppt/media/image19.png" Id="R524439505a0f4879" /><Relationship Type="http://schemas.openxmlformats.org/officeDocument/2006/relationships/notesSlide" Target="/ppt/notesSlides/notesSlide12.xml" Id="Rbed5fc12dd204a5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72c4137644032" /><Relationship Type="http://schemas.openxmlformats.org/officeDocument/2006/relationships/image" Target="/ppt/media/image20.png" Id="Rf8d8c5bd052f4d15" /><Relationship Type="http://schemas.openxmlformats.org/officeDocument/2006/relationships/image" Target="/ppt/media/image21.png" Id="R2e9c4e233c4648dc" /><Relationship Type="http://schemas.openxmlformats.org/officeDocument/2006/relationships/image" Target="/ppt/media/image22.png" Id="Rfba19771be004c1b" /><Relationship Type="http://schemas.openxmlformats.org/officeDocument/2006/relationships/notesSlide" Target="/ppt/notesSlides/notesSlide13.xml" Id="Ra6b84bf7a8254ba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5afd902714389" /><Relationship Type="http://schemas.openxmlformats.org/officeDocument/2006/relationships/image" Target="/ppt/media/image23.png" Id="Rfde2f06786b340e3" /><Relationship Type="http://schemas.openxmlformats.org/officeDocument/2006/relationships/image" Target="/ppt/media/image24.png" Id="R75bee19de0f341fb" /><Relationship Type="http://schemas.openxmlformats.org/officeDocument/2006/relationships/image" Target="/ppt/media/image25.png" Id="R9b4616c709144b45" /><Relationship Type="http://schemas.openxmlformats.org/officeDocument/2006/relationships/notesSlide" Target="/ppt/notesSlides/notesSlide14.xml" Id="R3239c1975d14419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5beea2d094ac6" /><Relationship Type="http://schemas.openxmlformats.org/officeDocument/2006/relationships/image" Target="/ppt/media/image26.png" Id="R0ec50a20470840fe" /><Relationship Type="http://schemas.openxmlformats.org/officeDocument/2006/relationships/notesSlide" Target="/ppt/notesSlides/notesSlide15.xml" Id="R9ce5a720d8804b7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71fbbe46546e2" /><Relationship Type="http://schemas.openxmlformats.org/officeDocument/2006/relationships/image" Target="/ppt/media/image27.png" Id="R8d8793c599224e3a" /><Relationship Type="http://schemas.openxmlformats.org/officeDocument/2006/relationships/notesSlide" Target="/ppt/notesSlides/notesSlide16.xml" Id="R0f981530b3044d7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d1b0aa6364fd0" /><Relationship Type="http://schemas.openxmlformats.org/officeDocument/2006/relationships/image" Target="/ppt/media/image28.png" Id="R2a424aa0165d4a36" /><Relationship Type="http://schemas.openxmlformats.org/officeDocument/2006/relationships/notesSlide" Target="/ppt/notesSlides/notesSlide17.xml" Id="Re7b62e044d58405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1319445e64afa" /><Relationship Type="http://schemas.openxmlformats.org/officeDocument/2006/relationships/image" Target="/ppt/media/image29.png" Id="Recfb5d9108a641f9" /><Relationship Type="http://schemas.openxmlformats.org/officeDocument/2006/relationships/image" Target="/ppt/media/image30.png" Id="R178f99d0a7a24cd6" /><Relationship Type="http://schemas.openxmlformats.org/officeDocument/2006/relationships/hyperlink" Target="https://incydent.cert.pl/" TargetMode="External" Id="Rd4496d050df54515" /><Relationship Type="http://schemas.openxmlformats.org/officeDocument/2006/relationships/image" Target="/ppt/media/image31.png" Id="Rd53a386ed77c4537" /><Relationship Type="http://schemas.openxmlformats.org/officeDocument/2006/relationships/hyperlink" Target="https://dyzurnet.pl/" TargetMode="External" Id="R775b8f529ef54f7f" /><Relationship Type="http://schemas.openxmlformats.org/officeDocument/2006/relationships/image" Target="/ppt/media/image32.png" Id="R704a27878126466e" /><Relationship Type="http://schemas.openxmlformats.org/officeDocument/2006/relationships/hyperlink" Target="https://116111.pl/" TargetMode="External" Id="R66a52021966749b3" /><Relationship Type="http://schemas.openxmlformats.org/officeDocument/2006/relationships/image" Target="/ppt/media/image33.png" Id="R4cd1334162bd403b" /><Relationship Type="http://schemas.openxmlformats.org/officeDocument/2006/relationships/hyperlink" Target="https://haveibeenpwned.com/" TargetMode="External" Id="Rd59f995254e14d43" /><Relationship Type="http://schemas.openxmlformats.org/officeDocument/2006/relationships/notesSlide" Target="/ppt/notesSlides/notesSlide18.xml" Id="R182cbf17d4d14af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5a76e16d3447e" /><Relationship Type="http://schemas.openxmlformats.org/officeDocument/2006/relationships/image" Target="/ppt/media/image34.png" Id="Rcf0baf7310364bee" /><Relationship Type="http://schemas.openxmlformats.org/officeDocument/2006/relationships/hyperlink" Target="https://www.zbp.pl/aktualnosci/raporty-i-analizy/phishing%2C-kradziez-tozsamosci-i-dezinformacja-&#8211;-te" TargetMode="External" Id="R5d77f8c02e1946cd" /><Relationship Type="http://schemas.openxmlformats.org/officeDocument/2006/relationships/hyperlink" Target="https://cbzc.policja.gov.pl/bzc/aktualnosci/636,Efektywna-praca-policjantow-CBZC-rozbicie-grupy-przestepczej-i-zatrzymanie-7-oso.html" TargetMode="External" Id="Ra36e5817c74e4234" /><Relationship Type="http://schemas.openxmlformats.org/officeDocument/2006/relationships/hyperlink" Target="https://incydent.cert.pl/" TargetMode="External" Id="R34d83656f6754300" /><Relationship Type="http://schemas.openxmlformats.org/officeDocument/2006/relationships/hyperlink" Target="https://dyzurnet.pl/" TargetMode="External" Id="Ra89491af88224fc4" /><Relationship Type="http://schemas.openxmlformats.org/officeDocument/2006/relationships/hyperlink" Target="https://haveibeenpwned.com/" TargetMode="External" Id="R6db2227adc174277" /><Relationship Type="http://schemas.openxmlformats.org/officeDocument/2006/relationships/hyperlink" Target="https://bitwarden.com/" TargetMode="External" Id="R664476f3f2ca40fe" /><Relationship Type="http://schemas.openxmlformats.org/officeDocument/2006/relationships/notesSlide" Target="/ppt/notesSlides/notesSlide19.xml" Id="R764b2d2954cd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30dbccd1648b1" /><Relationship Type="http://schemas.openxmlformats.org/officeDocument/2006/relationships/hyperlink" Target="https://mlodzidlademokracji.pl/ankiety/bezpieczenstwo-w-sieci-pre-test" TargetMode="External" Id="Rf63f015b4d444c31" /><Relationship Type="http://schemas.openxmlformats.org/officeDocument/2006/relationships/image" Target="/ppt/media/image3.png" Id="Rad45f3c7e4be46a8" /><Relationship Type="http://schemas.openxmlformats.org/officeDocument/2006/relationships/notesSlide" Target="/ppt/notesSlides/notesSlide2.xml" Id="R0e37ea03df4249a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a2669331741d7" /><Relationship Type="http://schemas.openxmlformats.org/officeDocument/2006/relationships/hyperlink" Target="https://mlodzidlademokracji.pl/ankiety/bezpieczenstwo-w-sieci-post-test" TargetMode="External" Id="R194aaa24e0b04f01" /><Relationship Type="http://schemas.openxmlformats.org/officeDocument/2006/relationships/image" Target="/ppt/media/image35.png" Id="R5e28c5b2187a4f4a" /><Relationship Type="http://schemas.openxmlformats.org/officeDocument/2006/relationships/notesSlide" Target="/ppt/notesSlides/notesSlide20.xml" Id="Rfcb2430dbb39433c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805c9bda942d4" /><Relationship Type="http://schemas.openxmlformats.org/officeDocument/2006/relationships/image" Target="/ppt/media/image2.jpeg" Id="R0cd69c13a9134c60" /><Relationship Type="http://schemas.openxmlformats.org/officeDocument/2006/relationships/image" Target="/ppt/media/image36.png" Id="R89949f2c822441ef" /><Relationship Type="http://schemas.openxmlformats.org/officeDocument/2006/relationships/image" Target="/ppt/media/image37.png" Id="R6d8d58715ea84b14" /><Relationship Type="http://schemas.openxmlformats.org/officeDocument/2006/relationships/notesSlide" Target="/ppt/notesSlides/notesSlide21.xml" Id="Rc54701dcde12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3e81739414166" /><Relationship Type="http://schemas.openxmlformats.org/officeDocument/2006/relationships/image" Target="/ppt/media/image4.png" Id="R54f972567ef2473c" /><Relationship Type="http://schemas.openxmlformats.org/officeDocument/2006/relationships/notesSlide" Target="/ppt/notesSlides/notesSlide3.xml" Id="Rf12dcfc70500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899b9708948f9" /><Relationship Type="http://schemas.openxmlformats.org/officeDocument/2006/relationships/image" Target="/ppt/media/image5.png" Id="R64b1fb5aa3c4413f" /><Relationship Type="http://schemas.openxmlformats.org/officeDocument/2006/relationships/notesSlide" Target="/ppt/notesSlides/notesSlide4.xml" Id="R73bf54b781f4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914779b904e75" /><Relationship Type="http://schemas.openxmlformats.org/officeDocument/2006/relationships/image" Target="/ppt/media/image6.png" Id="R7a8959daf8774f23" /><Relationship Type="http://schemas.openxmlformats.org/officeDocument/2006/relationships/notesSlide" Target="/ppt/notesSlides/notesSlide5.xml" Id="Rc5c7271c1a9c4c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1c1339c9045de" /><Relationship Type="http://schemas.openxmlformats.org/officeDocument/2006/relationships/image" Target="/ppt/media/image7.png" Id="Rce4c35ad40ee48e3" /><Relationship Type="http://schemas.openxmlformats.org/officeDocument/2006/relationships/notesSlide" Target="/ppt/notesSlides/notesSlide6.xml" Id="R2b7e4307f37f4f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5a745133f411c" /><Relationship Type="http://schemas.openxmlformats.org/officeDocument/2006/relationships/image" Target="/ppt/media/image8.png" Id="Re17582ebcbf0438b" /><Relationship Type="http://schemas.openxmlformats.org/officeDocument/2006/relationships/notesSlide" Target="/ppt/notesSlides/notesSlide7.xml" Id="Rc2c7eac6e19a4b9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28ef40fd84263" /><Relationship Type="http://schemas.openxmlformats.org/officeDocument/2006/relationships/image" Target="/ppt/media/image9.png" Id="Re8a876d506fe4bc0" /><Relationship Type="http://schemas.openxmlformats.org/officeDocument/2006/relationships/image" Target="/ppt/media/image10.png" Id="R27aeaa1b35c348f0" /><Relationship Type="http://schemas.openxmlformats.org/officeDocument/2006/relationships/hyperlink" Target="https://cbzc.policja.gov.pl/bzc/aktualnosci/636,Efektywna-praca-policjantow-CBZC-rozbicie-grupy-przestepczej-i-zatrzymanie-7-oso.html" TargetMode="External" Id="Rba87102395b541ca" /><Relationship Type="http://schemas.openxmlformats.org/officeDocument/2006/relationships/notesSlide" Target="/ppt/notesSlides/notesSlide8.xml" Id="R68f39266e8ab492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d4662d436419c" /><Relationship Type="http://schemas.openxmlformats.org/officeDocument/2006/relationships/image" Target="/ppt/media/image11.png" Id="R2646fafd1ba941f3" /><Relationship Type="http://schemas.openxmlformats.org/officeDocument/2006/relationships/image" Target="/ppt/media/image12.png" Id="R2657c8d0a1344618" /><Relationship Type="http://schemas.openxmlformats.org/officeDocument/2006/relationships/image" Target="/ppt/media/image13.png" Id="R15867f7169154c1f" /><Relationship Type="http://schemas.openxmlformats.org/officeDocument/2006/relationships/notesSlide" Target="/ppt/notesSlides/notesSlide9.xml" Id="R9276239d84ab485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3D27C22-1C40-4D47-A8D1-B2EBBC1CE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68D924-6E18-4EF7-9859-5D353FC76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F58D15-8E6D-4D35-8F45-534B066B0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99E776-EA5F-4F6D-BA5A-EB6C849CC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66750"/>
            <a:ext cx="12192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>
              <a:alpha val="9412"/>
            </a:srgbClr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97B22D-8C80-4A00-B17E-EF146FD58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742950"/>
            <a:ext cx="9906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14785B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82133A-8622-4732-BC71-EFDF425D0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57300"/>
            <a:ext cx="5334000" cy="1619250"/>
          </a:xfrm>
          <a:prstGeom xmlns:a="http://schemas.openxmlformats.org/drawingml/2006/main" prst="roundRect">
            <a:avLst>
              <a:gd name="adj" fmla="val 705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Bezpieczeństwo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w sieci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A39117-328E-48B1-8379-8020AE3C1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43250"/>
            <a:ext cx="5238750" cy="628650"/>
          </a:xfrm>
          <a:prstGeom xmlns:a="http://schemas.openxmlformats.org/drawingml/2006/main" prst="roundRect">
            <a:avLst>
              <a:gd name="adj" fmla="val 1818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audyt osobisty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C856B8-DBCD-4320-9F0A-E4D826DA5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14800"/>
            <a:ext cx="45720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Demokracja w erze cyfrowej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3fa2b4ed294367"/>
          <a:srcRect xmlns:a="http://schemas.openxmlformats.org/drawingml/2006/main" l="15565" t="0" r="1556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96050" y="800100"/>
            <a:ext cx="4762500" cy="4610100"/>
          </a:xfrm>
          <a:prstGeom xmlns:a="http://schemas.openxmlformats.org/drawingml/2006/main" prst="round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547148-1A83-4715-AF4A-AC5EBB2E5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800100"/>
            <a:ext cx="4762500" cy="4610100"/>
          </a:xfrm>
          <a:prstGeom xmlns:a="http://schemas.openxmlformats.org/drawingml/2006/main" prst="roundRect">
            <a:avLst>
              <a:gd name="adj" fmla="val 3306"/>
            </a:avLst>
          </a:prstGeom>
          <a:solidFill xmlns:a="http://schemas.openxmlformats.org/drawingml/2006/main">
            <a:srgbClr val="05295F">
              <a:alpha val="14902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CA690B-C619-40F6-8FA3-3BEA60495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91100"/>
            <a:ext cx="51435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cfc0330f1e4219"/>
          <a:stretch xmlns:a="http://schemas.openxmlformats.org/drawingml/2006/main"/>
        </p:blipFill>
        <p:spPr>
          <a:xfrm xmlns:a="http://schemas.openxmlformats.org/drawingml/2006/main">
            <a:off x="757384" y="5067300"/>
            <a:ext cx="4924132" cy="657225"/>
          </a:xfrm>
          <a:prstGeom xmlns:a="http://schemas.openxmlformats.org/drawingml/2006/main" prst="rect">
            <a:avLst/>
          </a:prstGeom>
        </p:spPr>
      </p:pic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a3bea92cb84385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4A3B9B3-D496-4136-BDE4-49673AF2D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E4D8C9-19AB-45E1-B0D6-124E02291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materiał warsztatowy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7FE765-645B-44D3-B00D-BECB10267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B9FB342-076A-4BBA-84E3-245B7EF30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D69264-BDF0-457A-8502-C06174578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5039323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CE9893C-3384-4EBF-B0D3-DD9C15D7C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D27E17-5940-4EE5-9C5C-AE571802D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496AE30-756E-45AB-A2CF-CAF9E3487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7160CDB-B225-4C3B-8191-BF6F9A374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8979D9-D6ED-4484-A262-2CFE7F425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Czy twoje dane wyciekły?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E26A1D-CDEB-4675-9D71-602FBF178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haveibeenpwned.com jako szybki test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0e8743a0514d31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B26AEC-CE62-4543-97F4-83B2EA355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08AD2F-E18A-493A-8CA0-DB730B774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Have I Been Pwned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0EE6589-7DE1-4E78-89F0-AF6ADF370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E44CEC-92EA-4B71-8F3B-82756FBE2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222849-F4BC-4B5D-8D8D-D4E003B9D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b28dde4e9b4fd2"/>
          <a:srcRect xmlns:a="http://schemas.openxmlformats.org/drawingml/2006/main" l="0" t="5068" r="0" b="50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657350"/>
            <a:ext cx="6953250" cy="39052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2A2092-CC32-4A18-9FE2-9D82CDC8C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7526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BC5DE9E-5241-4F82-B88E-A1FA75C8F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859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MAIL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7466F1-E1BD-476F-9135-17A9E331C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859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wpisujesz adres, nie hasło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7B98553-BABE-47FB-965E-97B508DFE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3365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D86B6CE-6763-4B97-A34C-A25DF2429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WYCIEK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DC01525-7C86-424B-A9DC-6C9B0AEB5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6700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sprawdzasz, gdzie konto było ujawnione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1DEB094-243F-4F9D-9D2D-6D4C2F54E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3147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EC82E3E-8924-4C3A-85D8-39144FCD9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480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REAKCJA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E55F777-AF35-4552-8CF3-D2FFFC468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480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zmień hasło i włącz 2FA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10C102-B709-49B9-8D39-1B6E310BA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295900"/>
            <a:ext cx="2762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c68e706b27c940dd"/>
              </a:rPr>
              <a:t>otwórz źródło</a:t>
            </a:r>
          </a:p>
        </p:txBody>
      </p:sp>
    </p:spTree>
    <p:extLst>
      <p:ext uri="{BB962C8B-B14F-4D97-AF65-F5344CB8AC3E}">
        <p14:creationId xmlns:p14="http://schemas.microsoft.com/office/powerpoint/2010/main" val="7507640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FF34C74-B583-487C-BB06-CCEF47BA2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0726BA-6CC3-48AD-91DC-9F7C089F5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A2D506-007A-4215-B4AB-10C5C05B0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E34627-0A2C-4A0E-9AF3-8A211904D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34F320-249A-48DF-BC97-EE096D097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Ustawienia, których nigdy nie otwierasz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06D234-9D57-4357-A900-90E52D5ED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Kto komentuje? Kto widzi profil? Kto może pisać?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4d780a787a45f0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7F7E9A-952F-4124-BE28-D750DAD1E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960D95-B939-4421-8825-FB1784B72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TikTok + Apple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DB0244-4650-4DD4-9DD1-99AAD17C2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AE94EE-6AC9-4B66-9693-3C85F342A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A56F0ED-5261-48C7-BDF7-FFE668F4F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b2fe8259af47fd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EE85C5-02FB-4B19-BE64-C7D03A051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9A7ED9-7D50-4022-AB4A-7E138005A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TikTok privacy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46746C-D942-404C-8A82-861958EAE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konto prywatne, wiadomości, komentarze i widoczność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bf68e8c5fa4c9d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1A6A7AD-3DC5-4A21-A0DB-049FD51A0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04B72F8-9908-434A-A097-F4D20ADCC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Screen Time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123EEE-8702-4AA6-82D4-5FB1A7DF5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limity aplikacji i kontrola czasu na telefonie</a:t>
            </a:r>
          </a:p>
        </p:txBody>
      </p:sp>
    </p:spTree>
    <p:extLst>
      <p:ext uri="{BB962C8B-B14F-4D97-AF65-F5344CB8AC3E}">
        <p14:creationId xmlns:p14="http://schemas.microsoft.com/office/powerpoint/2010/main" val="139096047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4D91AF9-F50E-48D9-A5EB-27C844E80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CB922B-AB8B-49EF-B753-EBEB4DEE0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C49C67-FA25-4B5C-AB06-6637D7B68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B84516C-B9F8-43D7-AE85-07BEB660E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KAHOOT 2/3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BD5AF8-C665-4A67-8B4C-E477AB6E7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45439A8-155A-46ED-9EEE-55B25B53E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D07647-E4D7-4664-9538-37BBE6103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4439505a0f4879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C3635B-DA37-46D9-9EBD-071114924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4ADF7C-F143-4AF6-ACF9-D23B09572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D37B10-594A-41BD-8F1E-91D052B13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DF4FA2-BC35-484B-994E-939AD24E4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1B4776-6EEC-4DB5-BC2F-BAD11A9A9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67016342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602CD84-8A48-4274-8771-8C88F29BC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288EA8-4235-4D74-BBEB-E2FFA0DB9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2D4E78-8675-4041-9DAF-168EB7CBF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BAFAFE-8F44-4728-8393-AA1360D97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EC11AF-E269-49AE-B556-1A086D4CB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To nie „problem internetowy” — to przestępstwo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86FEC3-8A1B-4AD5-A4AF-83FE59072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Nie kasuj dowodów. Zrób screenshoty. Zgłoś.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d8c5bd052f4d15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799D33-3979-46C5-AD60-3331A7C22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DB0122-55E4-4646-BF5E-CE601839A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Dyżurnet.pl + 116111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9D0144-D251-4AFC-8458-42593B599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2F11F4-D1EC-45F2-9265-6F3D205DD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1150117-5398-4608-AB35-06ED183FC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9c4e233c4648dc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4155F5-9B63-4D6D-81DC-C8A7755D4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9D5117-5D10-41A2-85FB-4B7CC9E36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Dyżurnet.pl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F32AB4-0F7F-4225-AF5F-083DA88BE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zgłaszanie nielegalnych treści w sieci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a19771be004c1b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C7F1810-AD13-4BDB-8808-FEA9B3B86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2D7AA17-E3D4-425F-BF17-F39796A65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116 111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3BD0D8C-DC92-4DC8-9BE2-D53B0537B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telefon zaufania dla dzieci i młodzieży</a:t>
            </a:r>
          </a:p>
        </p:txBody>
      </p:sp>
    </p:spTree>
    <p:extLst>
      <p:ext uri="{BB962C8B-B14F-4D97-AF65-F5344CB8AC3E}">
        <p14:creationId xmlns:p14="http://schemas.microsoft.com/office/powerpoint/2010/main" val="178150559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E21AFBF-0A1E-4991-BA31-1917BA1E0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62E1A5-CB41-49BD-BCA0-8218B2E15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3370C3-929D-4915-B895-D508342AC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BE4267-0053-4D4E-B94A-684E40AF9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AC5AE9-62B1-4424-B781-3BD9AB1D9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Twój telefon jest silniejszy niż 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FAAEAC-4EB4-48A3-83BF-1DF62CF0B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Bo tak zaprojektowano uwagę, ale ustawienia pomagają odzyskać kontrolę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e2f06786b340e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81779C-BF69-4273-A66F-D4D2A9AE5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84E4FE-D370-4975-8D6C-1D775D2C7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Apple + Google Safety Center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6377E8B-4E99-4A3A-BF3D-913D1EC58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9E3F1E4-2ACD-4EDB-8688-C9E59004E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B1AB3B-181A-48CB-BAF9-CDEF25E5F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bee19de0f341fb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F5CE7D-D857-42A5-A347-6AEF6D183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1E10C3-52F1-4279-8792-C8000F8A5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Limity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1AD116-6F18-4C36-8D32-77D6A2E36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czas przed ekranem można mierzyć i ograniczać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4616c709144b45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CB64E33-64B0-4827-BE65-592DFB17C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43E500D-FC85-47E7-A1EB-29775166C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Bezpieczeństwo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916F0CB-8974-432C-95AF-FEB3512BF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sprawdź konto, hasła, odzyskiwanie i alerty</a:t>
            </a:r>
          </a:p>
        </p:txBody>
      </p:sp>
    </p:spTree>
    <p:extLst>
      <p:ext uri="{BB962C8B-B14F-4D97-AF65-F5344CB8AC3E}">
        <p14:creationId xmlns:p14="http://schemas.microsoft.com/office/powerpoint/2010/main" val="190370520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7367AA9-8CBC-4181-9C46-6F08359A7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2BF427-4853-4E7F-86C4-AC1505E83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4F8C7C-3A8B-4A6C-9C97-843F27233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7EE949-06D2-4EB9-84E7-C601649BF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E22FE5-0C1E-4F5E-87AE-BBBDDBD97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Quiz: rozpoznaj phishing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1A1D4D-2F7B-4ACB-9D89-64916A53B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Zdecyduj w 20 sekund: bezpieczne czy ryzykowne?</a:t>
            </a:r>
          </a:p>
        </p:txBody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c50a20470840fe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987FC0-902A-4C06-8A26-575C9EF05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ADACE4-E164-4C66-93E4-A83C22174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ćwiczenie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CBB63A-7AEC-49F6-A468-DB5815AC4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D3D4FC-AE91-4414-A1BD-B921D9C66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F299A5-03B1-4B20-83EE-6B73634B8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95B261-28F5-4E90-94AD-BD3AC3775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657350"/>
            <a:ext cx="5086350" cy="37338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2AEEF9-48E3-4F3E-80E1-EAEDBCEB3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1809750"/>
            <a:ext cx="2381250" cy="342900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9525">
            <a:solidFill>
              <a:srgbClr val="031D4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2ADDE78-72AE-4D4C-9FF1-1C5D24FAB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190750"/>
            <a:ext cx="19621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3 wiadomości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E47CB5-12A7-42AC-8691-2936889DB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724150"/>
            <a:ext cx="192405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noFill/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337282-4619-4523-B5CE-25C1C4E00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847975"/>
            <a:ext cx="16573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Bank: potwierdź PESEL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01B5979-D891-4237-9BED-24879441F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429000"/>
            <a:ext cx="192405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14785B">
              <a:alpha val="93333"/>
            </a:srgbClr>
          </a:solidFill>
          <a:ln xmlns:a="http://schemas.openxmlformats.org/drawingml/2006/main" w="9525">
            <a:noFill/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319C0B7-4CBF-4CCA-82A0-1AFCE368D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552825"/>
            <a:ext cx="16573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Kolega: daj BLIK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33750BE-176B-4627-AD3B-DD3D8C5EA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133850"/>
            <a:ext cx="192405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noFill/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7626868-D4B2-4434-BED4-7F6502248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257675"/>
            <a:ext cx="16573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Szkoła: link do planu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4EE10F5-7113-4D39-A674-CBF30482F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79070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E866BAF-7512-448A-BA2D-D451C20F5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92405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Nadawca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B2E123C-A67B-473F-A3B5-E49801142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92405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czy znam i czy pasuje?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DBDB6AA-9766-4E19-8725-C8E224D52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60985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97D6214-9E12-4F29-BB88-1FD28B505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74320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Link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DA2B1B5-AEAB-401E-A483-894F9DDD0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74320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czy domena jest prawdziwa?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1677EE2-79FC-4EF7-A1D6-2CF076537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42900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0BE96A7-BBAA-4DDB-904E-4544D03F2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56235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Presja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E83C5D6-4D6D-4D0B-9F25-B784C1729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56235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czy ktoś wymusza pośpiech?</a:t>
            </a:r>
          </a:p>
        </p:txBody>
      </p:sp>
    </p:spTree>
    <p:extLst>
      <p:ext uri="{BB962C8B-B14F-4D97-AF65-F5344CB8AC3E}">
        <p14:creationId xmlns:p14="http://schemas.microsoft.com/office/powerpoint/2010/main" val="51904794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1B54E8F-8273-482F-9A0B-56A0BFE40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D6EC2F-41E5-4760-ADB3-98BFC0E9B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FFA8AB-F732-4202-8C09-9EF218374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53C829-5EA4-4084-88E2-AEA3920F3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KAHOOT 3/3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D803FA-D483-4F15-833B-81BB569EC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68830D-0282-494B-B539-B04D9EDD9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415455-01A3-42E6-9CFF-D9E1B1575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8793c599224e3a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127932-197B-439F-A8FB-E42C4BFC1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B7C04A-5024-4369-8E9D-E304778AB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63DE6F-A49A-4F0A-9CF3-601D4C287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43E4B9-591F-42CE-8FB0-C66519D81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34980E-1FF3-45F8-BAED-5A9E5885B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0765825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7E7C14E-D41D-4307-9B23-67F8AC9A5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134B39-0411-40A5-88F3-FD003136A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808AD8-34D8-4897-AD01-664558C67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15DDF03-FD48-493C-951C-BDAE432E2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C60505-4710-413E-9D93-3C0ED45A6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5 kroków na dziś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C14C6D-4CD9-419B-BCAE-A9B215A70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Małe działania, duży efekt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424aa0165d4a36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4E0CDD-5B08-4D4A-A12B-85CE56E6B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F44372-BE1D-4363-8977-9B31D4F30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checklista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C834BAE-BA1E-41FA-9F23-EF62D7B7A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96E1E58-F6DE-4DD9-98C0-7BFA30D8A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D5EC087-DD85-49C0-8A96-C7D9D304F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CAC533-6166-4CBE-B0CF-F6C38B7B1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D25818-34B8-4B27-B773-D91B7BCB9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ADEB6D-4307-434C-9B81-015CDA9E1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Menedżer haseł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F50370-8337-440B-8754-73E5B083A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562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60B054-C39A-4B97-A777-E6CC5FC10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422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474A8C-4BBF-4E2D-A8D6-9DD5BB77D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327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2FA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5D45E56-86FB-4179-BBF6-6E799B1E5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874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E36C154-4E17-458E-B7F1-C5FDA5CB5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734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9EF27A-C9C3-4F40-A46F-D4C80441F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639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HIBP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3F5480F-4673-4C40-9CB3-2E313FF31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186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461EF6-8755-4B4F-97E9-123387E5E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046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D497F1B-26D8-4DC3-BDA5-49E8551C9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951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Prywatność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781C779-49F4-4E4F-9E3D-5238F2C1E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498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E268656-B616-45AD-A58D-6E336C3F0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9358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9DDA402-DB2B-4CF1-9C95-92903AE24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263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Push off</a:t>
            </a:r>
          </a:p>
        </p:txBody>
      </p:sp>
    </p:spTree>
    <p:extLst>
      <p:ext uri="{BB962C8B-B14F-4D97-AF65-F5344CB8AC3E}">
        <p14:creationId xmlns:p14="http://schemas.microsoft.com/office/powerpoint/2010/main" val="183956764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EF7C64E-0ABF-4712-B8BD-E2B3E37DD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3AAA80-13D8-479A-BD9A-70B57E0A6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4DDBA8-E64C-4607-96DB-72846EC61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6427AF-283E-4481-9F2C-09AEEFD1D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2FFE2F-5C37-492D-82B5-AEA450338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Emergency kit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C93847-D9F3-4E5C-8102-1355265CE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Gdy konto zostało przejęte albo widzisz przemoc cyfrową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fb5d9108a641f9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147A62-0E24-4E32-B4BB-4FFFDA86F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156F61-6BAE-4214-91F0-EE47CB58E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QR + linki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29FB1B-F4B4-4455-9112-6128ACD95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17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EC78ED-0166-46E1-8FDA-888DDBA85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2279DF-9533-4639-8897-6D836F46B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E3A80A-08F7-4556-87D7-432DA3C1F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8f99d0a7a24cd6"/>
          <a:stretch xmlns:a="http://schemas.openxmlformats.org/drawingml/2006/main"/>
        </p:blipFill>
        <p:spPr>
          <a:xfrm xmlns:a="http://schemas.openxmlformats.org/drawingml/2006/main">
            <a:off x="13144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5F635D6-11E2-42C9-B14C-4686891A9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CERT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9285ED-D95B-4CAA-AC07-B579D27A1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incydent cyber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426DB65-5533-4AD8-A49A-2946A46DE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d4496d050df54515"/>
              </a:rPr>
              <a:t>kliknij link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F79A850-4278-48E1-899B-1E2F19EC7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3a386ed77c4537"/>
          <a:stretch xmlns:a="http://schemas.openxmlformats.org/drawingml/2006/main"/>
        </p:blipFill>
        <p:spPr>
          <a:xfrm xmlns:a="http://schemas.openxmlformats.org/drawingml/2006/main">
            <a:off x="40957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2BB7410-49BD-467A-A446-866D1B9DE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Dyżurnet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4A0D935-9167-4947-AC37-97CC2A221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nielegalne treści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CCBE1D8-0FEE-49E2-9D66-7CEEB6152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A93C58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A93C58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775b8f529ef54f7f"/>
              </a:rPr>
              <a:t>kliknij link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9378A3-7859-431E-A06F-83B25333E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4a27878126466e"/>
          <a:stretch xmlns:a="http://schemas.openxmlformats.org/drawingml/2006/main"/>
        </p:blipFill>
        <p:spPr>
          <a:xfrm xmlns:a="http://schemas.openxmlformats.org/drawingml/2006/main">
            <a:off x="68770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F0B9403-128E-4DEB-B3C1-06DDB73B3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116 111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4D21077-6BAB-4E42-B075-6918255F1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wsparcie dla młodych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2A3FEF4-30F6-41DE-BD09-929ADDE82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66a52021966749b3"/>
              </a:rPr>
              <a:t>kliknij link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0B7636B-42CD-4805-94E6-A9D2AEC3B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d1334162bd403b"/>
          <a:stretch xmlns:a="http://schemas.openxmlformats.org/drawingml/2006/main"/>
        </p:blipFill>
        <p:spPr>
          <a:xfrm xmlns:a="http://schemas.openxmlformats.org/drawingml/2006/main">
            <a:off x="96583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2D5B5D2-EEF5-4621-AF7B-74328D807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HIBP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B3AD7A3-3AE2-465D-82AC-66D7F6B0A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sprawdź wyciek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B42DC55-46B5-4940-AAA9-FA4FF2452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F0B329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d59f995254e14d43"/>
              </a:rPr>
              <a:t>kliknij link</a:t>
            </a:r>
          </a:p>
        </p:txBody>
      </p:sp>
    </p:spTree>
    <p:extLst>
      <p:ext uri="{BB962C8B-B14F-4D97-AF65-F5344CB8AC3E}">
        <p14:creationId xmlns:p14="http://schemas.microsoft.com/office/powerpoint/2010/main" val="62248298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F6DB532-02D0-4FED-BEC2-FFF7393C7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89FEF5-8708-4B06-8EF3-8F4E4A1C3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53875A-6B86-4370-8B17-E244F272C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7F2EC0-953B-463A-895E-C7D24A7EF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154694-21F2-4F66-B6B8-E2C20E478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Źródła i narzędzia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C56D09-D8DD-48AD-8A00-45B6029BB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Zostaje na ekranie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0baf7310364bee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667BF9-0AC4-43C4-8119-DE5E7201C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EF8062-A501-4B9D-9180-C7DF69E89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linki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7E736A-AAAC-4F77-B430-505BA0161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18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3060A5-D4E4-4FFC-8022-051393C95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9EB20E-F39C-4B6C-BCC1-CF3FF17A7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6FF382-D514-48CF-A443-4C0BE033C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5621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C2D8C4-958A-410D-8FE2-FB133E0E5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6859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WIB/ZBP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CA0E83-1FAA-4836-9285-941B404E9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7145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postawy wobec cyberbezpieczeństwa 2025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9244121-1012-4F80-A1AF-D7EC68CE1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7145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5d77f8c02e1946cd"/>
              </a:rPr>
              <a:t>www.zbp.pl/aktualnosci/raporty-i-analizy/phishing%2C-kradziez-tozsamosci-i-dezinformacja-%E2%80%93-te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2FFF676-4ABD-44C6-853C-2FA2E531A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288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EDED4D0-611F-4CBC-B885-C908D9432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526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CBZC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EE85C62-07C3-4C4A-B697-A244B7E76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3812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sprawa BLIK, 1300 ofiar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6F42ACF-337F-4665-B952-53D889044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3812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a36e5817c74e4234"/>
              </a:rPr>
              <a:t>cbzc.policja.gov.pl/bzc/aktualnosci/636,Efektywna-praca-policjantow-CBZC-rozbicie-grupy-przestepczej-i-zatrzymanie-7-oso.html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B5BBA7A-E4B7-476B-BF7A-3A834D745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956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A35605C-B7BF-4CB7-82C8-381BE079A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0194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CERT Polska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887CEBD-238F-4773-9CEC-81025E318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0480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zgłoszenia incydentów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E9829F9-3CB9-42DF-AE0E-FF959FCC0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0480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34d83656f6754300"/>
              </a:rPr>
              <a:t>incydent.cert.pl/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BBEE046-E64E-4D54-BD7F-3B179F657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5623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642430B-CF93-4D3C-9114-5B2058207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6861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Dyżurnet.pl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A61F025-C2D3-4D4B-A9D1-B73D3812E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7147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zgłoszenia treści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E90BF4E-AFE7-4BFD-9CDA-D1A2C8012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7147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a89491af88224fc4"/>
              </a:rPr>
              <a:t>dyzurnet.pl/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7902D1A-EB27-4722-9B4D-4324F99BB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2291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BEDD96F-E0E0-42B7-AE12-9DE9C148A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3529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Have I Been Pwned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11DFB49-259A-4D39-8F0B-2858B0ADF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43815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sprawdzanie wycieków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DEA0FAF-D3A2-4BAC-A593-8CB2357FC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3815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6db2227adc174277"/>
              </a:rPr>
              <a:t>haveibeenpwned.com/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AEF8556-42C2-46D6-BF41-8EC14D720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8958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CAAF854-885A-4DB3-B9F1-0E38DC236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0196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Bitwarden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036DB34-3421-4C53-929D-C6926B1EC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50482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menedżer haseł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AFE4CD4-16DC-4F32-B838-F01EFC370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0482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664476f3f2ca40fe"/>
              </a:rPr>
              <a:t>bitwarden.com/</a:t>
            </a:r>
          </a:p>
        </p:txBody>
      </p:sp>
    </p:spTree>
    <p:extLst>
      <p:ext uri="{BB962C8B-B14F-4D97-AF65-F5344CB8AC3E}">
        <p14:creationId xmlns:p14="http://schemas.microsoft.com/office/powerpoint/2010/main" val="848472051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33B32C5-A3DA-4304-89FD-D7D0CF091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22322A-2A82-4331-BB29-72803AC63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1F3D"/>
          </a:solidFill>
          <a:ln xmlns:a="http://schemas.openxmlformats.org/drawingml/2006/main" w="0">
            <a:solidFill>
              <a:srgbClr val="2B1F3D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FA81A1-36AE-4A18-A0D7-A68048815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9C80F8-1764-436A-9B15-776D63A4F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B225A1-C751-4097-B910-BA1255503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6B1F37-259A-4361-9802-24366550D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C74FE2-3B12-4B52-B7A0-E351FB101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6652B9-3DAA-4332-968C-C6084494F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C229"/>
                </a:solidFill>
              </a:defRPr>
            </a:pPr>
            <a:r>
              <a:rPr sz="3600" b="1">
                <a:solidFill>
                  <a:srgbClr val="FFC229"/>
                </a:solidFill>
              </a:rPr>
              <a:t>przed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C2C8B8-AD75-493B-8C07-121046980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Start: krótki pre-test dla uczestników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96D7CC-C35B-41A9-A0D7-51F3C22E2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Zacznij od krótkiej ankiety. To punkt odniesienia do porównania wiedzy przed i po wydarzeniu.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2AAB3C-593D-4D31-ABD1-DE8B6A66D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C6B7AC-7A2A-411B-A34C-AEBBCF119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5C3167-8488-4F60-AB3B-A73BE0AF1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f63f015b4d444c31"/>
              </a:rPr>
              <a:t>mlodzidlademokracji.pl/ankiety/bezpieczenstwo-w-sieci-pre-test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B33529B-6F22-4E66-962E-702F42EBE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FFC229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45f3c7e4be46a8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7B3F55-8982-4989-96CA-55E615E01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E73920-E5D1-4FC7-8396-2837E2CFA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580934D-7A7E-45FA-BB71-0721184FC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988DA62-CE49-4D8A-83DA-7BDFAA765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E1CE1DB-A86F-4EAA-BE18-EBBCF3092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startowa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C4F1E77-28C7-4A1B-BAEE-A80B052B9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310999093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A9D8E8F-5EE6-49E0-BF16-9A996D4CE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BA6126-F342-4CE3-A6B7-140C14DFC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2458"/>
          </a:solidFill>
          <a:ln xmlns:a="http://schemas.openxmlformats.org/drawingml/2006/main" w="0">
            <a:solidFill>
              <a:srgbClr val="1B2458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E93A99-596E-4965-998B-633157632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BA37D9-3ED8-4A4E-9467-00215D6AA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6379A7-E527-4D07-8CC3-AC51061D4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A8D44C-908A-44FF-8859-9F2AFD329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QR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EC35B5-3114-4996-AA0D-90B731AAA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4977D3-ED56-49C6-A87D-9B060D8CD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4CC9DC"/>
                </a:solidFill>
              </a:defRPr>
            </a:pPr>
            <a:r>
              <a:rPr sz="3600" b="1">
                <a:solidFill>
                  <a:srgbClr val="4CC9DC"/>
                </a:solidFill>
              </a:rPr>
              <a:t>po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51001B-5D43-498C-9B45-C397FB308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Finał: post-test i informacja zwrotna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4C2E93-6ABB-4737-8D6C-0B23C256A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Na koniec wróć do ankiety. Zobaczymy zmianę, utrwalimy wnioski i zbierzemy feedback.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240BAEC-E5CB-4770-B3B2-201428704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4CC9D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B1C960-39CA-47D6-B67F-0F0E0E938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0789A0-F2D0-4DF4-B374-FB3E12269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194aaa24e0b04f01"/>
              </a:rPr>
              <a:t>mlodzidlademokracji.pl/ankiety/bezpieczenstwo-w-sieci-post-test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C54923-78D4-4A0E-B048-1C18731A8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4CC9DC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28c5b2187a4f4a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74DC5DC-2CBB-430E-90B7-F912C8FAE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132BDA-E438-4075-9927-C72982322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C6CD8FF-13DF-4E46-BA5C-9975E7EA6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70B0279-620F-439F-AADB-26FD939A2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B228B14-D8F9-4C31-8E46-4EA4270C7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końcowa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DC4C9CC-6F16-4900-92BE-3670C1B81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56947979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0A78DAC-D9F5-4344-82E5-9E421188E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F3F916-6BD1-453B-B775-13B32E076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E9FB0F-C2C6-4491-8F6A-63E453B2D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d69c13a9134c60"/>
          <a:srcRect xmlns:a="http://schemas.openxmlformats.org/drawingml/2006/main" l="16667" t="0" r="1666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2950" y="838200"/>
            <a:ext cx="4095750" cy="4095750"/>
          </a:xfrm>
          <a:prstGeom xmlns:a="http://schemas.openxmlformats.org/drawingml/2006/main" prst="round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19444A-2736-4570-BB85-244D0E7C7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838200"/>
            <a:ext cx="4095750" cy="409575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05295F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F5187F-7888-4E62-BA09-93A5333FD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104900"/>
            <a:ext cx="20002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>
              <a:alpha val="9412"/>
            </a:srgbClr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065E61-2C04-45C1-AC9E-EE991B44D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181100"/>
            <a:ext cx="17716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14785B"/>
                </a:solidFill>
                <a:latin typeface="Avenir Next"/>
                <a:ea typeface="Avenir Next"/>
                <a:cs typeface="Avenir Next"/>
              </a:rPr>
              <a:t>START WARSZTATU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74DCED-7448-430C-9331-D9CE18749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1676400"/>
            <a:ext cx="5334000" cy="1276350"/>
          </a:xfrm>
          <a:prstGeom xmlns:a="http://schemas.openxmlformats.org/drawingml/2006/main" prst="roundRect">
            <a:avLst>
              <a:gd name="adj" fmla="val 89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480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80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Audyt</a:t>
            </a:r>
          </a:p>
          <a:p xmlns:a="http://schemas.openxmlformats.org/drawingml/2006/main">
            <a:pPr algn="l">
              <a:lnSpc>
                <a:spcPct val="84000"/>
              </a:lnSpc>
              <a:buNone/>
              <a:defRPr sz="480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80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Bezpieczeństwa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306676-3958-4750-9997-06952FF6F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314700"/>
            <a:ext cx="47625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7-punktowa checklista na twoim telefonie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EA26E0-BB2C-4A29-940D-F5F224854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076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B045A0-9B76-4AF8-93ED-FE9A5F091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98145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hasła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D89C299-0561-4F20-832B-C5590A062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514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7B2452-015A-4082-ABC9-465EE1C79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41960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2FA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083671-574E-4A00-A630-6C048F06C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953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DE2696-C107-4E2D-B611-070B915D7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85775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prywatność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C4FABE-6656-4642-9662-2D0B2DEED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53911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03A9B27-1FAB-45B8-B6BF-28A66B87F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29590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push notifications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BA33990-56C7-4EF0-B328-229390BAB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43500"/>
            <a:ext cx="4286250" cy="695325"/>
          </a:xfrm>
          <a:prstGeom xmlns:a="http://schemas.openxmlformats.org/drawingml/2006/main" prst="roundRect">
            <a:avLst>
              <a:gd name="adj" fmla="val 164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949f2c822441ef"/>
          <a:stretch xmlns:a="http://schemas.openxmlformats.org/drawingml/2006/main"/>
        </p:blipFill>
        <p:spPr>
          <a:xfrm xmlns:a="http://schemas.openxmlformats.org/drawingml/2006/main">
            <a:off x="756944" y="5219700"/>
            <a:ext cx="4067761" cy="542925"/>
          </a:xfrm>
          <a:prstGeom xmlns:a="http://schemas.openxmlformats.org/drawingml/2006/main" prst="rect">
            <a:avLst/>
          </a:prstGeom>
        </p:spPr>
      </p:pic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8d58715ea84b14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31D4A50-F196-49D7-ACC7-D7A799557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CEBC837-0382-4B0E-8803-51C76D930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6B08B00-FCA6-4ACD-921D-BE8770DB8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19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C14CE2B-31C5-40B2-9C66-975D53815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E447DD1-D243-499D-8E15-77B3A9E3C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2749925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9657E14-BF97-4DC7-BBDA-43AB51C29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59CD0D-8563-492D-8251-C44018AF0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634725-D78A-413C-97B0-373F5FCAB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8779EB-B2BE-4A15-958A-A79A1BE3E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7AD229-E36D-46E7-98D9-6CBDD3D5A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20–40 kont. Ile ma INNE hasło?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7BEEE6-8E9D-449C-A106-0F4D9413C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Wiemy o problemie. Dziś robimy audyt.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f972567ef2473c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280164-893B-4E4E-AA7A-087A1C217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6BB5D6-C8A7-47D1-A051-D490FBE53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raport WIB 2025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92B02A-262C-428B-BB72-189B02F5D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F813E7-B0A5-4B0A-82E6-68CF6AAB3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D97B1A-7AF7-4BB4-9987-70BCB4545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ECF8C6-896C-4D60-8093-617F454B9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52600"/>
            <a:ext cx="10287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9525">
            <a:solidFill>
              <a:srgbClr val="031D4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BCB515-76F3-4CE2-9FA4-A7BEDE457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038350"/>
            <a:ext cx="96012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86000"/>
              </a:lnSpc>
              <a:buNone/>
              <a:defRPr sz="37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7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88% wskazuje phishing jako największe zagrożenie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AD0D47-80AC-46B6-92E9-1589F07AB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43300"/>
            <a:ext cx="31242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EF86CB4-89B5-47C4-8D0D-B1834D466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752850"/>
            <a:ext cx="27813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20–40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BBBFB4-0136-48AE-B423-079E106AA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48150"/>
            <a:ext cx="27432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typowa liczba kont online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685D86A-98B1-4A14-8DBC-E498E2119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543300"/>
            <a:ext cx="31242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237409A-7AD3-4554-85F5-B38884C2E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752850"/>
            <a:ext cx="27813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29%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9D1B0C7-7048-4666-B63D-FDE26455B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4248150"/>
            <a:ext cx="27432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deklaruje bezpieczne zachowanie w publicznym Wi‑Fi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771D99-B3B7-4280-8C29-A0D9D67FC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543300"/>
            <a:ext cx="31242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40E742D-6E95-4A92-8BF7-590B5EE21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752850"/>
            <a:ext cx="27813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45%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F97E36E-6981-4BCB-9833-9DED073C5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248150"/>
            <a:ext cx="27432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stosuje 2FA według badania WIB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AAA8441-5556-4CB4-A60D-2F52FAFE9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162550"/>
            <a:ext cx="88392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Problem nie leży w wiedzy. Leży w nawyku.</a:t>
            </a:r>
          </a:p>
        </p:txBody>
      </p:sp>
    </p:spTree>
    <p:extLst>
      <p:ext uri="{BB962C8B-B14F-4D97-AF65-F5344CB8AC3E}">
        <p14:creationId xmlns:p14="http://schemas.microsoft.com/office/powerpoint/2010/main" val="9394714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3A470F3-94F6-43B8-93C2-833D83F44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CF1924-2A25-41F7-87AF-BAAF5C047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08EB68-D8C6-4C01-A813-B128697AA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41FF26-0366-4D1A-B571-89DA0B9BC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EA08F0-D2C5-4018-B09B-BA5CE6A98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Trzy schematy, jeden cel: twoje dane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5D4501-09EC-4B9B-882D-5BC2AC45F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Mapa zagrożeń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b1fb5aa3c4413f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F5E566-DE33-47F2-8BB0-527CF0098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E4D811-48A6-44A7-A6A1-CA7626489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cyberhigiena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0A50B2-BA8A-4B95-952E-B02844165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C67C8C-0BB8-4FCF-A367-8D808EAC8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DF3BFF-E22C-4569-8A1F-5B0ED1C84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7FD8933-DC26-4582-A7EB-1EDBBD629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90920A8-4C3D-4924-AF02-73FBDE0C5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PHISHING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AF4BD4-79C1-4965-9EED-DB70232B4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fałszywy mail, SMS albo panel płatności. Cel: hasło, karta, kod.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78AF906-B912-4ED9-9D82-05A471E6D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103FDFE-CF27-4FE0-99BB-C70D113EC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SPOOFING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6AB48B1-B1C2-4F89-9094-E6F1E38CA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fałszywy numer, domena albo nadawca. Wygląda znajomo.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164CBA-F1F7-4D11-99A4-7305CFE6F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DAECC4B-1240-4397-BABD-565758478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SOCIAL ENGINEERING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3A3EB89-C884-481D-BEB1-D3D5BFC91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manipulacja: presja czasu, znajomy, autorytet, wstyd.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03DACDF-41D9-45F9-B77C-39CA6F3A5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53050"/>
            <a:ext cx="91440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Nie walczysz z komputerem. Walczysz z dobrze zaprojektowaną presją.</a:t>
            </a:r>
          </a:p>
        </p:txBody>
      </p:sp>
    </p:spTree>
    <p:extLst>
      <p:ext uri="{BB962C8B-B14F-4D97-AF65-F5344CB8AC3E}">
        <p14:creationId xmlns:p14="http://schemas.microsoft.com/office/powerpoint/2010/main" val="108117743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B3EF67B-1462-4242-9AF7-1865875AF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D61C3B-AD63-41A4-B873-99BAD66F5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D482BF-C586-4144-9637-F7DFCF8E9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E06B6E3-FCCD-49C0-978F-113C363FF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A729AE-B733-40CA-9628-686101748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Plan na dziś</a:t>
            </a:r>
          </a:p>
        </p:txBody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8959daf8774f2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F03D26-4065-48D2-A67D-C473CCF15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E274CC-2724-4EA5-8836-502B8F921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agenda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AE404C-B109-4B77-B117-67C2E3EB6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28C700-4310-4FB5-ACFE-85F262267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B3A715C-7C90-4CDF-B9F1-B28E19D7B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D54EC7-FD81-423A-A112-C14DFD550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4785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1391BA4-7620-4B9F-89F2-F38EB8DAC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30E306-E7BA-43F3-A8C0-A20F91B68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Anatomia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ataku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1294E0-6FEE-49EC-AEE7-A9152D2CC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7D37947-BEE6-4289-A47F-1AC2A8C74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4785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818530F-BA21-4407-91EC-AAAD51F08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DBD2874-E5D3-4CC3-94F9-1C40C9479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Hasła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+ 2FA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19CB184-D83E-4F1F-829F-1B11455FF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917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EDFEAE5-669F-4512-A5BD-5DDF774DB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4785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CBA6B3-EB0A-423D-8A9C-B583CEAAB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0AA4398-3C33-4F5B-BEAD-8B48F2381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Prywatność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B563AC2-8A4B-4334-BFA7-DC8F71493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477A2AC-A525-46B6-B4E1-1ACAD5306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4785B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677AB3E-CBE1-464C-BD72-CE5E23AB5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C07E5C0-90C1-478D-8A8B-F884AB765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Przemoc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cyfrowa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A222D03-9686-4562-A962-CA398FF12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5CC1B7C-4BB3-47DA-8F2B-7AFEC6A91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/>
          </a:solidFill>
          <a:ln xmlns:a="http://schemas.openxmlformats.org/drawingml/2006/main" w="19050">
            <a:solidFill>
              <a:srgbClr val="14785B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868490B-529A-44E7-8399-4049012F0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E603D23-191E-45D8-B58C-152AE69F9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Audyt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telefonu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4C067C6-8650-4783-8734-6D32CC166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972050"/>
            <a:ext cx="7429500" cy="457200"/>
          </a:xfrm>
          <a:prstGeom xmlns:a="http://schemas.openxmlformats.org/drawingml/2006/main" prst="roundRect">
            <a:avLst>
              <a:gd name="adj" fmla="val 25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Najpierw sprawdzamy odruchy.</a:t>
            </a:r>
          </a:p>
        </p:txBody>
      </p:sp>
    </p:spTree>
    <p:extLst>
      <p:ext uri="{BB962C8B-B14F-4D97-AF65-F5344CB8AC3E}">
        <p14:creationId xmlns:p14="http://schemas.microsoft.com/office/powerpoint/2010/main" val="21925544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65C18ED-F850-4364-A475-9CF7187CF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FEFF16-45C7-4B72-BE8E-F42B77B48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7881289-571C-41AF-BDA2-3561F515B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93EDB5-EC72-4E3C-AD9A-B4D98F9A0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KAHOOT 1/3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8B6AE9-A0AF-4DFA-90FE-E0D3159B3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73B02A-0E44-422A-A1BE-57D63DB0E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739BEB-6E12-4D72-AE4D-2DA1251AC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4c35ad40ee48e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CCF5EC-3594-4CBD-8FA5-DEA366FD0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4092AA-46CC-4D33-9915-0AD02587A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517CC4-389E-46EB-A715-CAA4B0E0D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588EAD-C78F-438D-A0E6-3066B1C9C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242F4A-BA24-4928-8CFB-A1047390C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6432160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0EB3048-8AAF-4B93-BBDD-372657CF2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CF700E-B19D-4843-B8B6-BB56685D8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C96929-E0FB-4FA7-9706-AFF61C228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58D2F0-7BC0-4A76-BCD4-87B78DEC6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E00A2F-E649-486B-A95B-BB3A86236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Mail „od Spotify” — 3 sygnały w 10 sekund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1E4626-063D-487C-A74D-141DBE9E6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To jest mockup edukacyjny, nie prawdziwy mail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7582ebcbf0438b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BD0314-16E0-4D71-A468-A54D639B5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439AE3-AFA1-4085-93FA-46D86E1BB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ćwiczenie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012D23-E231-48DB-A44C-40BF356F6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E0B1C8-9488-49CA-B237-3A3B82880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D0C484-A9A4-44F0-9111-56B921062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B8AF79-1FEC-4C7A-91EA-8147B729E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657350"/>
            <a:ext cx="5086350" cy="37338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50537F-7EC0-4A58-95FE-A1827C229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019300"/>
            <a:ext cx="4286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05295F"/>
                </a:solidFill>
                <a:latin typeface="Avenir Next"/>
                <a:ea typeface="Avenir Next"/>
                <a:cs typeface="Avenir Next"/>
              </a:rPr>
              <a:t>From: no-reply@spotlfy-support.com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1DE44C-64E6-414E-9842-C520E32A3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724150"/>
            <a:ext cx="3905250" cy="552450"/>
          </a:xfrm>
          <a:prstGeom xmlns:a="http://schemas.openxmlformats.org/drawingml/2006/main" prst="roundRect">
            <a:avLst>
              <a:gd name="adj" fmla="val 2069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27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7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Payment failed. Confirm in 24 hours.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330AB7-EB06-48CC-9006-08E414AE8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695700"/>
            <a:ext cx="28575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73ABC2-228C-402E-B47F-570C157E7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857625"/>
            <a:ext cx="255270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UPDATE ACCOUNT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3C8D7A-31AE-424A-855E-DF4EC7982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591050"/>
            <a:ext cx="419100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link: billing-spotify-secure.example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A263626-F4E7-484A-A84A-BE4A27C62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79070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85AC910-C8D1-49F6-B0F1-AD013BB76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92405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Literówka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214FC89-D156-4C0B-8795-4AFFEA82C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92405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spotlfy zamiast spotify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82FF707-6D79-4D91-8F04-40B513390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60985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4DD4895-12C5-4568-A354-7C81FC3EB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74320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Fałszywa domena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D431CCD-47E6-42B8-9F43-A2BC7C10B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74320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link nie prowadzi do właściwej strony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0F15E9D-E390-4CBF-8618-8F08D1380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42900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7D8F88B-AA72-4921-80ED-8C1789646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56235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Presja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97010F4-DC3E-4F16-B962-18010B1F2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56235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24 godziny albo konto znika</a:t>
            </a:r>
          </a:p>
        </p:txBody>
      </p:sp>
    </p:spTree>
    <p:extLst>
      <p:ext uri="{BB962C8B-B14F-4D97-AF65-F5344CB8AC3E}">
        <p14:creationId xmlns:p14="http://schemas.microsoft.com/office/powerpoint/2010/main" val="50335589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F44303B-C86F-4BE7-90C3-B8564A883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776246-C571-4A07-A2BD-DCD09BDF4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91DED9-9A8C-4134-A1B8-D0026ACFE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BF685A-9BBC-4D0B-830A-E2E608B65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FFFD0B-2009-4A4E-A1A7-0DEE850AC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3 miliony zł, 1300 ofiar, jeden schemat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3777B5B-06FB-4532-A4E5-80EF82C6D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BLIK: przejęte konto, fałszywa prośba, szybki kod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a876d506fe4bc0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754AAE-1FEF-4166-8C6D-FBF13810A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8965CA-4E29-4889-946F-B2D249545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CBZC, 08.07.2025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CE3910-341A-40CC-B62C-6FE2F5D93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2FB49D-BC47-4235-B4A3-669A42EEF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86366C-04DE-47EB-965D-2640D7231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aeaa1b35c348f0"/>
          <a:srcRect xmlns:a="http://schemas.openxmlformats.org/drawingml/2006/main" l="0" t="5068" r="0" b="50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657350"/>
            <a:ext cx="6953250" cy="39052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C338C58-AE53-4F78-AC5C-436E28FFC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7526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8034F15-2955-481F-9F34-2EFB73368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859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SCHEMAT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70B88C-6AD2-4089-8EEB-853B9D07B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859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fałszywe konta i wyłudzenia kodów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119E024-C4F7-44FF-AA31-A35159E72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3365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012BF7-CAFB-495F-AB7B-926B9EA57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OBRONA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37FC03B-7B11-4A1B-A56E-A3678E0AF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6700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zadzwoń do osoby, nie odpisuj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2B14C3-C3D0-4BAB-9DCA-5B554C839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3147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C63219B-344F-4050-9F04-3D1475B64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480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NAWYK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1494BCA-E9C2-479A-9410-DA4229C6F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480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kod BLIK tylko po weryfikacji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58FF297-022B-4E8B-8201-7B64EE32D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295900"/>
            <a:ext cx="2762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ba87102395b541ca"/>
              </a:rPr>
              <a:t>otwórz źródło</a:t>
            </a:r>
          </a:p>
        </p:txBody>
      </p:sp>
    </p:spTree>
    <p:extLst>
      <p:ext uri="{BB962C8B-B14F-4D97-AF65-F5344CB8AC3E}">
        <p14:creationId xmlns:p14="http://schemas.microsoft.com/office/powerpoint/2010/main" val="161729283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47DBE54-1A7A-4B77-82C8-E0D67516E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3746D7-BEEB-4ACD-8AFC-EE8EEB345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5B4D28-E8D3-4ED5-B8D4-BE47CC4C4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D044D4-37EA-4597-A073-A4B390040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977630-D816-4144-B0BF-03EB122E9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Menedżer haseł + 2FA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6E4A57-DD32-4092-A447-F74054B3F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Jedno hasło główne, reszta unikatowa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46fafd1ba941f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D30DE3-1C7A-414F-ADA8-4874F752C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A88F7FA-E65C-4098-9E48-90C6EA671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Bitwarden + HIBP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DE41FA6-561D-4149-BAFB-1365AE849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96C80E-885A-4DAA-B1D6-CD2F4B600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57858B-A908-4336-976D-02F83DE70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57c8d0a1344618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865248-6985-4738-86A0-2911FCEEC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64A58D-DD16-45DD-86E4-EDA0B5C14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Bitwarden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24AD0E-E550-4DD5-8E42-5D723CBD8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menedżer haseł i generator silnych haseł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867f7169154c1f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4FC83A7-40D5-46B3-848E-B62095918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8D5360-15E9-4797-8BBB-95F10D6D1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HIBP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E113B6-528D-4E73-AFF2-1C839ABA8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sprawdzenie, czy mail pojawił się w wycieku</a:t>
            </a:r>
          </a:p>
        </p:txBody>
      </p:sp>
    </p:spTree>
    <p:extLst>
      <p:ext uri="{BB962C8B-B14F-4D97-AF65-F5344CB8AC3E}">
        <p14:creationId xmlns:p14="http://schemas.microsoft.com/office/powerpoint/2010/main" val="210120602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2026-06-25T17:02:13.3340000Z</dcterms:created>
  <dcterms:modified xsi:type="dcterms:W3CDTF">2026-06-25T17:02:13.3340000Z</dcterms:modified>
</coreProperties>
</file>