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e5d44b2e1c94905" /><Relationship Type="http://schemas.openxmlformats.org/officeDocument/2006/relationships/extended-properties" Target="/docProps/app.xml" Id="R4592ca60b43747b5" /><Relationship Type="http://schemas.openxmlformats.org/officeDocument/2006/relationships/officeDocument" Target="/ppt/presentation.xml" Id="R68a8f931a2a6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f7ad177014055"/>
  </p:sldMasterIdLst>
  <p:notesMasterIdLst>
    <p:notesMasterId xmlns:r="http://schemas.openxmlformats.org/officeDocument/2006/relationships" r:id="R7d505f03324b4df7"/>
  </p:notesMasterIdLst>
  <p:sldIdLst>
    <p:sldId xmlns:r="http://schemas.openxmlformats.org/officeDocument/2006/relationships" id="256" r:id="R8bef6f28b866424a"/>
    <p:sldId xmlns:r="http://schemas.openxmlformats.org/officeDocument/2006/relationships" id="257" r:id="Rb750c8f2b5e34735"/>
    <p:sldId xmlns:r="http://schemas.openxmlformats.org/officeDocument/2006/relationships" id="258" r:id="R05a932c76d384bca"/>
    <p:sldId xmlns:r="http://schemas.openxmlformats.org/officeDocument/2006/relationships" id="259" r:id="Rc89d8b58ac264f26"/>
    <p:sldId xmlns:r="http://schemas.openxmlformats.org/officeDocument/2006/relationships" id="260" r:id="Rb803998f6cb24824"/>
    <p:sldId xmlns:r="http://schemas.openxmlformats.org/officeDocument/2006/relationships" id="261" r:id="R06da15161c8b4591"/>
    <p:sldId xmlns:r="http://schemas.openxmlformats.org/officeDocument/2006/relationships" id="262" r:id="R55315face77b483b"/>
    <p:sldId xmlns:r="http://schemas.openxmlformats.org/officeDocument/2006/relationships" id="263" r:id="Rc77db99567504b57"/>
    <p:sldId xmlns:r="http://schemas.openxmlformats.org/officeDocument/2006/relationships" id="264" r:id="R5793cdfc73ea475a"/>
    <p:sldId xmlns:r="http://schemas.openxmlformats.org/officeDocument/2006/relationships" id="265" r:id="R357aa2e010a24b74"/>
    <p:sldId xmlns:r="http://schemas.openxmlformats.org/officeDocument/2006/relationships" id="266" r:id="Rb554b52f77df473b"/>
    <p:sldId xmlns:r="http://schemas.openxmlformats.org/officeDocument/2006/relationships" id="267" r:id="R619f9f31f8754cf4"/>
    <p:sldId xmlns:r="http://schemas.openxmlformats.org/officeDocument/2006/relationships" id="268" r:id="R9e33bcab07854491"/>
    <p:sldId xmlns:r="http://schemas.openxmlformats.org/officeDocument/2006/relationships" id="269" r:id="Rf97a949b25a742b9"/>
    <p:sldId xmlns:r="http://schemas.openxmlformats.org/officeDocument/2006/relationships" id="270" r:id="Rff3d12796a6b499b"/>
    <p:sldId xmlns:r="http://schemas.openxmlformats.org/officeDocument/2006/relationships" id="271" r:id="Re58a5f51c0a24e07"/>
    <p:sldId xmlns:r="http://schemas.openxmlformats.org/officeDocument/2006/relationships" id="272" r:id="Rc4bd5acb17ac4287"/>
    <p:sldId xmlns:r="http://schemas.openxmlformats.org/officeDocument/2006/relationships" id="273" r:id="Rbd28f4838c664017"/>
    <p:sldId xmlns:r="http://schemas.openxmlformats.org/officeDocument/2006/relationships" id="274" r:id="R49b4e55352c14891"/>
    <p:sldId xmlns:r="http://schemas.openxmlformats.org/officeDocument/2006/relationships" id="275" r:id="R5cdfa22654db47ef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3d3d99b8394634" /><Relationship Type="http://schemas.openxmlformats.org/officeDocument/2006/relationships/slideMaster" Target="/ppt/slideMasters/slideMaster1.xml" Id="Rcfdf7ad177014055" /><Relationship Type="http://schemas.openxmlformats.org/officeDocument/2006/relationships/notesMaster" Target="/ppt/notesMasters/notesMaster1.xml" Id="R7d505f03324b4df7" /><Relationship Type="http://schemas.openxmlformats.org/officeDocument/2006/relationships/presProps" Target="/ppt/presProps.xml" Id="Rfe6095077c624e5b" /><Relationship Type="http://schemas.openxmlformats.org/officeDocument/2006/relationships/tableStyles" Target="/ppt/tableStyles.xml" Id="R6992928629ff4b5a" /><Relationship Type="http://schemas.openxmlformats.org/officeDocument/2006/relationships/slide" Target="/ppt/slides/slide1.xml" Id="R8bef6f28b866424a" /><Relationship Type="http://schemas.openxmlformats.org/officeDocument/2006/relationships/slide" Target="/ppt/slides/slide2.xml" Id="Rb750c8f2b5e34735" /><Relationship Type="http://schemas.openxmlformats.org/officeDocument/2006/relationships/slide" Target="/ppt/slides/slide3.xml" Id="R05a932c76d384bca" /><Relationship Type="http://schemas.openxmlformats.org/officeDocument/2006/relationships/slide" Target="/ppt/slides/slide4.xml" Id="Rc89d8b58ac264f26" /><Relationship Type="http://schemas.openxmlformats.org/officeDocument/2006/relationships/slide" Target="/ppt/slides/slide5.xml" Id="Rb803998f6cb24824" /><Relationship Type="http://schemas.openxmlformats.org/officeDocument/2006/relationships/slide" Target="/ppt/slides/slide6.xml" Id="R06da15161c8b4591" /><Relationship Type="http://schemas.openxmlformats.org/officeDocument/2006/relationships/slide" Target="/ppt/slides/slide7.xml" Id="R55315face77b483b" /><Relationship Type="http://schemas.openxmlformats.org/officeDocument/2006/relationships/slide" Target="/ppt/slides/slide8.xml" Id="Rc77db99567504b57" /><Relationship Type="http://schemas.openxmlformats.org/officeDocument/2006/relationships/slide" Target="/ppt/slides/slide9.xml" Id="R5793cdfc73ea475a" /><Relationship Type="http://schemas.openxmlformats.org/officeDocument/2006/relationships/slide" Target="/ppt/slides/slide10.xml" Id="R357aa2e010a24b74" /><Relationship Type="http://schemas.openxmlformats.org/officeDocument/2006/relationships/slide" Target="/ppt/slides/slide11.xml" Id="Rb554b52f77df473b" /><Relationship Type="http://schemas.openxmlformats.org/officeDocument/2006/relationships/slide" Target="/ppt/slides/slide12.xml" Id="R619f9f31f8754cf4" /><Relationship Type="http://schemas.openxmlformats.org/officeDocument/2006/relationships/slide" Target="/ppt/slides/slide13.xml" Id="R9e33bcab07854491" /><Relationship Type="http://schemas.openxmlformats.org/officeDocument/2006/relationships/slide" Target="/ppt/slides/slide14.xml" Id="Rf97a949b25a742b9" /><Relationship Type="http://schemas.openxmlformats.org/officeDocument/2006/relationships/slide" Target="/ppt/slides/slide15.xml" Id="Rff3d12796a6b499b" /><Relationship Type="http://schemas.openxmlformats.org/officeDocument/2006/relationships/slide" Target="/ppt/slides/slide16.xml" Id="Re58a5f51c0a24e07" /><Relationship Type="http://schemas.openxmlformats.org/officeDocument/2006/relationships/slide" Target="/ppt/slides/slide17.xml" Id="Rc4bd5acb17ac4287" /><Relationship Type="http://schemas.openxmlformats.org/officeDocument/2006/relationships/slide" Target="/ppt/slides/slide18.xml" Id="Rbd28f4838c664017" /><Relationship Type="http://schemas.openxmlformats.org/officeDocument/2006/relationships/slide" Target="/ppt/slides/slide19.xml" Id="R49b4e55352c14891" /><Relationship Type="http://schemas.openxmlformats.org/officeDocument/2006/relationships/slide" Target="/ppt/slides/slide20.xml" Id="R5cdfa22654db47e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580cdea57a44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30617da54e54a33" /><Relationship Type="http://schemas.openxmlformats.org/officeDocument/2006/relationships/notesMaster" Target="/ppt/notesMasters/notesMaster1.xml" Id="R4131b0a7e18e452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aacfa8cbad149c4" /><Relationship Type="http://schemas.openxmlformats.org/officeDocument/2006/relationships/notesMaster" Target="/ppt/notesMasters/notesMaster1.xml" Id="R6d59ba77b7644e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78fd0e64ee349c1" /><Relationship Type="http://schemas.openxmlformats.org/officeDocument/2006/relationships/notesMaster" Target="/ppt/notesMasters/notesMaster1.xml" Id="Red7b54e38ad447b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96af8af8a39416b" /><Relationship Type="http://schemas.openxmlformats.org/officeDocument/2006/relationships/notesMaster" Target="/ppt/notesMasters/notesMaster1.xml" Id="R8481d2bae4cb4b6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c44fe3532f048be" /><Relationship Type="http://schemas.openxmlformats.org/officeDocument/2006/relationships/notesMaster" Target="/ppt/notesMasters/notesMaster1.xml" Id="Rf620c1e73026412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05cd0a6d0342b8" /><Relationship Type="http://schemas.openxmlformats.org/officeDocument/2006/relationships/notesMaster" Target="/ppt/notesMasters/notesMaster1.xml" Id="R47a3d2b20ae7426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f12ab5b3ddd41e9" /><Relationship Type="http://schemas.openxmlformats.org/officeDocument/2006/relationships/notesMaster" Target="/ppt/notesMasters/notesMaster1.xml" Id="R90742b07d5e041a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d4fda6fa82b49d7" /><Relationship Type="http://schemas.openxmlformats.org/officeDocument/2006/relationships/notesMaster" Target="/ppt/notesMasters/notesMaster1.xml" Id="R61a596111f16452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5788525d4694ea1" /><Relationship Type="http://schemas.openxmlformats.org/officeDocument/2006/relationships/notesMaster" Target="/ppt/notesMasters/notesMaster1.xml" Id="R91cf67eb02c24bc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733a7cc056d41f5" /><Relationship Type="http://schemas.openxmlformats.org/officeDocument/2006/relationships/notesMaster" Target="/ppt/notesMasters/notesMaster1.xml" Id="Redc54e1d60ae408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c95406db6274059" /><Relationship Type="http://schemas.openxmlformats.org/officeDocument/2006/relationships/notesMaster" Target="/ppt/notesMasters/notesMaster1.xml" Id="R35b23aca650f461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a9ec8fc55747ed" /><Relationship Type="http://schemas.openxmlformats.org/officeDocument/2006/relationships/notesMaster" Target="/ppt/notesMasters/notesMaster1.xml" Id="R8a90e837846c40c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3a16ae9cf1f4af1" /><Relationship Type="http://schemas.openxmlformats.org/officeDocument/2006/relationships/notesMaster" Target="/ppt/notesMasters/notesMaster1.xml" Id="Reeb1dd94d2f1486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61bb0b060314ea3" /><Relationship Type="http://schemas.openxmlformats.org/officeDocument/2006/relationships/notesMaster" Target="/ppt/notesMasters/notesMaster1.xml" Id="Ra1db082e318a468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334123eb6e4c26" /><Relationship Type="http://schemas.openxmlformats.org/officeDocument/2006/relationships/notesMaster" Target="/ppt/notesMasters/notesMaster1.xml" Id="R41cbbdc6c85744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094b448e4a24753" /><Relationship Type="http://schemas.openxmlformats.org/officeDocument/2006/relationships/notesMaster" Target="/ppt/notesMasters/notesMaster1.xml" Id="Ra02b3ea1bf084fe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38d3282cfd14f98" /><Relationship Type="http://schemas.openxmlformats.org/officeDocument/2006/relationships/notesMaster" Target="/ppt/notesMasters/notesMaster1.xml" Id="Rc33afa0d79794be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626422088d7499e" /><Relationship Type="http://schemas.openxmlformats.org/officeDocument/2006/relationships/notesMaster" Target="/ppt/notesMasters/notesMaster1.xml" Id="R84b47f9a664a49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a9335ce34264e3e" /><Relationship Type="http://schemas.openxmlformats.org/officeDocument/2006/relationships/notesMaster" Target="/ppt/notesMasters/notesMaster1.xml" Id="R6c95fc3723b0431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f3480750e924ff6" /><Relationship Type="http://schemas.openxmlformats.org/officeDocument/2006/relationships/notesMaster" Target="/ppt/notesMasters/notesMaster1.xml" Id="R847e3a1411b741e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Sonda startowa: kto skad jest, kto byl juz na podobnym warsztacie.</a:t>
            </a:r>
          </a:p>
          <a:p xmlns:a="http://schemas.openxmlformats.org/drawingml/2006/main">
            <a:r>
              <a:t>Zapowiedz: 30 minut czesci glownej, Kahoot, nagroda, potem laboratorium.</a:t>
            </a:r>
          </a:p>
          <a:p xmlns:a="http://schemas.openxmlformats.org/drawingml/2006/main">
            <a:r>
              <a:t>Powiedz: krytyczne myslenie nie jest narzekaniem. To procedura sprawdzania, zanim cos uznam za pewne.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Przyklad kotwiczenia: jesli powiem 10 000 zl, ta liczba zostaje z wami.</a:t>
            </a:r>
          </a:p>
          <a:p xmlns:a="http://schemas.openxmlformats.org/drawingml/2006/main">
            <a:r>
              <a:t>Powiedz, ze te pulapki ma kazdy. Krytyczne myslenie nie polega na byciu madrzejszym od innych, tylko na posiadaniu hamulca.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Co oznacza WHERE w metodzie 5W?</a:t>
            </a:r>
          </a:p>
          <a:p xmlns:a="http://schemas.openxmlformats.org/drawingml/2006/main">
            <a:r>
              <a:t>2. Gdzie w piramidzie jest Wikipedia?</a:t>
            </a:r>
          </a:p>
          <a:p xmlns:a="http://schemas.openxmlformats.org/drawingml/2006/main">
            <a:r>
              <a:t>3. Czym jest efekt potwierdzenia?</a:t>
            </a:r>
          </a:p>
          <a:p xmlns:a="http://schemas.openxmlformats.org/drawingml/2006/main">
            <a:r>
              <a:t>4. Czy 1000 lajków to dowód?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 skrypcie: zdjecie powodzi z Brazylii opisane jako powodź pod Raciborzem.</a:t>
            </a:r>
          </a:p>
          <a:p xmlns:a="http://schemas.openxmlformats.org/drawingml/2006/main">
            <a:r>
              <a:t>Najwazniejsze: zdjecie moze byc autentyczne, a mimo to uzyte w falszywym kontekście.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Powiedz: technologia sie poprawia, wiec nie opieramy sie tylko na wzroku.</a:t>
            </a:r>
          </a:p>
          <a:p xmlns:a="http://schemas.openxmlformats.org/drawingml/2006/main">
            <a:r>
              <a:t>Jesli prezydent, urzad albo instytucja cos oglasza, sprawdz oficjalny kanal.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Przejdz przez artykul krok po kroku.</a:t>
            </a:r>
          </a:p>
          <a:p xmlns:a="http://schemas.openxmlformats.org/drawingml/2006/main">
            <a:r>
              <a:t>Plan B: screenshot jest na slajdzie, gdyby internet na sali nie dzialal.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Jak najszybciej sprawdzić obraz?</a:t>
            </a:r>
          </a:p>
          <a:p xmlns:a="http://schemas.openxmlformats.org/drawingml/2006/main">
            <a:r>
              <a:t>2. Artykuł sprzed 3 lat jako najnowszy news to co?</a:t>
            </a:r>
          </a:p>
          <a:p xmlns:a="http://schemas.openxmlformats.org/drawingml/2006/main">
            <a:r>
              <a:t>3. Jak najlepiej weryfikować deepfake?</a:t>
            </a:r>
          </a:p>
          <a:p xmlns:a="http://schemas.openxmlformats.org/drawingml/2006/main">
            <a:r>
              <a:t>4. Które źródło jest najwyżej w piramidzie?</a:t>
            </a:r>
          </a:p>
          <a:p xmlns:a="http://schemas.openxmlformats.org/drawingml/2006/main">
            <a:r>
              <a:t>5. Ile pytań ma 5W?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Krotko, energia.</a:t>
            </a:r>
          </a:p>
          <a:p xmlns:a="http://schemas.openxmlformats.org/drawingml/2006/main">
            <a:r>
              <a:t>Powiedz: te trzy filtry wystarcza na start do sprawdzania wiekszosci codziennych informacji.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30 sekund ciszy na skanowanie.</a:t>
            </a:r>
          </a:p>
          <a:p xmlns:a="http://schemas.openxmlformats.org/drawingml/2006/main">
            <a:r>
              <a:t>Arkusz 5W jest QR-em tekstowym z pytaniami WHO/WHAT/WHEN/WHERE/WHY.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omawiaj. Zostaw na ekranie jako lista adresow.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Energia i przejscie do warsztatu.</a:t>
            </a:r>
          </a:p>
          <a:p xmlns:a="http://schemas.openxmlformats.org/drawingml/2006/main">
            <a:r>
              <a:t>Podziel sale na zespoly. Przypomnij: werdykt bez dowodu nie przechodzi.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naglowek i popros o rece w gore: kto wierzy?</a:t>
            </a:r>
          </a:p>
          <a:p xmlns:a="http://schemas.openxmlformats.org/drawingml/2006/main">
            <a:r>
              <a:t>Potem zadaj cztery pytania. Nie chodzi o lody, tylko o odruch sprawdzania.</a:t>
            </a:r>
          </a:p>
          <a:p xmlns:a="http://schemas.openxmlformats.org/drawingml/2006/main">
            <a:r>
              <a:t>Puenta: to jest krytyczne myslenie w praktyce.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Zrob mini-cwiczenie glosowania kciukami. Tempo: 30 sekund.</a:t>
            </a:r>
          </a:p>
          <a:p xmlns:a="http://schemas.openxmlformats.org/drawingml/2006/main">
            <a:r>
              <a:t>Fakt mozemy sprawdzic. Opinia jest czyjas. Interpretacja dokleja sens do faktu.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Przejdz szybko po planie.</a:t>
            </a:r>
          </a:p>
          <a:p xmlns:a="http://schemas.openxmlformats.org/drawingml/2006/main">
            <a:r>
              <a:t>Zapowiedz pierwszy Kahoot po tym slajdzie.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„Rybnik to najfajniejsze miasto” to fakt, opinia czy interpretacja?</a:t>
            </a:r>
          </a:p>
          <a:p xmlns:a="http://schemas.openxmlformats.org/drawingml/2006/main">
            <a:r>
              <a:t>2. „W Rybniku zlikwidowano ponad 5000 kopciuchów” to co?</a:t>
            </a:r>
          </a:p>
          <a:p xmlns:a="http://schemas.openxmlformats.org/drawingml/2006/main">
            <a:r>
              <a:t>3. Czym jest clickbait?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Wytlumacz kazde W jednym zdaniem.</a:t>
            </a:r>
          </a:p>
          <a:p xmlns:a="http://schemas.openxmlformats.org/drawingml/2006/main">
            <a:r>
              <a:t>Podkresl: 5W to nie akademicka teoria, tylko szybki filtr przed udostepnieniem albo uwierzeniem.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Przejdz przez kazde W glosno.</a:t>
            </a:r>
          </a:p>
          <a:p xmlns:a="http://schemas.openxmlformats.org/drawingml/2006/main">
            <a:r>
              <a:t>Puenta ze skryptu: jeden telefon do urzedu i wiecie.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Wytlumacz, ze piramida nie oznacza automatycznej prawdy, tylko poziom kontroli i odpowiedzialnosci.</a:t>
            </a:r>
          </a:p>
          <a:p xmlns:a="http://schemas.openxmlformats.org/drawingml/2006/main">
            <a:r>
              <a:t>Wikipedia moze byc startem, ale warto przejsc do zrodel podanych pod artykulem.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0636ab8cf40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d2c9ff91fb2453b" /><Relationship Type="http://schemas.openxmlformats.org/officeDocument/2006/relationships/slideLayout" Target="/ppt/slideLayouts/slideLayout1.xml" Id="Re8126d91f3e24ca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26d91f3e24ca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d26120f14b81" /><Relationship Type="http://schemas.openxmlformats.org/officeDocument/2006/relationships/image" Target="/ppt/media/image.jpeg" Id="Reee04b6e8bdb46c3" /><Relationship Type="http://schemas.openxmlformats.org/officeDocument/2006/relationships/image" Target="/ppt/media/image.png" Id="Rda7bd8dc23c6487d" /><Relationship Type="http://schemas.openxmlformats.org/officeDocument/2006/relationships/image" Target="/ppt/media/image2.png" Id="Rffcaa300af0441a3" /><Relationship Type="http://schemas.openxmlformats.org/officeDocument/2006/relationships/notesSlide" Target="/ppt/notesSlides/notesSlide1.xml" Id="R96ae2fb929cf4c7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17a5e45c549da" /><Relationship Type="http://schemas.openxmlformats.org/officeDocument/2006/relationships/image" Target="/ppt/media/image11.png" Id="Rd878421b72294994" /><Relationship Type="http://schemas.openxmlformats.org/officeDocument/2006/relationships/notesSlide" Target="/ppt/notesSlides/notesSlide10.xml" Id="R405c349aaf6c4ed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2115e44c407a" /><Relationship Type="http://schemas.openxmlformats.org/officeDocument/2006/relationships/image" Target="/ppt/media/image12.png" Id="Rb4ef724f44aa4d2e" /><Relationship Type="http://schemas.openxmlformats.org/officeDocument/2006/relationships/notesSlide" Target="/ppt/notesSlides/notesSlide11.xml" Id="R4346156368e942a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d1c66c4e4b62" /><Relationship Type="http://schemas.openxmlformats.org/officeDocument/2006/relationships/image" Target="/ppt/media/image13.png" Id="R1b308825488248b8" /><Relationship Type="http://schemas.openxmlformats.org/officeDocument/2006/relationships/image" Target="/ppt/media/image2.jpeg" Id="Rac3e5359b7524281" /><Relationship Type="http://schemas.openxmlformats.org/officeDocument/2006/relationships/image" Target="/ppt/media/image3.jpeg" Id="Rc7e1ff9732b745a5" /><Relationship Type="http://schemas.openxmlformats.org/officeDocument/2006/relationships/notesSlide" Target="/ppt/notesSlides/notesSlide12.xml" Id="R4d40129d476f43c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b4e669044a03" /><Relationship Type="http://schemas.openxmlformats.org/officeDocument/2006/relationships/image" Target="/ppt/media/image14.png" Id="Rda1b7bab3b664e0d" /><Relationship Type="http://schemas.openxmlformats.org/officeDocument/2006/relationships/notesSlide" Target="/ppt/notesSlides/notesSlide13.xml" Id="R7a2f99f89f85443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e52d80164178" /><Relationship Type="http://schemas.openxmlformats.org/officeDocument/2006/relationships/image" Target="/ppt/media/image15.png" Id="Rd819eca89f934a94" /><Relationship Type="http://schemas.openxmlformats.org/officeDocument/2006/relationships/image" Target="/ppt/media/image16.png" Id="R2c56fafdfa1d4ecb" /><Relationship Type="http://schemas.openxmlformats.org/officeDocument/2006/relationships/hyperlink" Target="https://www.rybnik.eu/dla-mieszkancow/aktualnosci/aktualnosc/rybnik-absolutnym-liderem-czystego-powietrza" TargetMode="External" Id="R084b124ac50f425a" /><Relationship Type="http://schemas.openxmlformats.org/officeDocument/2006/relationships/notesSlide" Target="/ppt/notesSlides/notesSlide14.xml" Id="R6c29d8676c814c4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d7ca2977437d" /><Relationship Type="http://schemas.openxmlformats.org/officeDocument/2006/relationships/image" Target="/ppt/media/image17.png" Id="Re9d421fcc3eb4bf6" /><Relationship Type="http://schemas.openxmlformats.org/officeDocument/2006/relationships/notesSlide" Target="/ppt/notesSlides/notesSlide15.xml" Id="Racf8b838a6b7447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5709c8084c96" /><Relationship Type="http://schemas.openxmlformats.org/officeDocument/2006/relationships/image" Target="/ppt/media/image18.png" Id="Rcb12b65fe70d4b9a" /><Relationship Type="http://schemas.openxmlformats.org/officeDocument/2006/relationships/notesSlide" Target="/ppt/notesSlides/notesSlide16.xml" Id="Rea4a0564ec05423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aaa6da1b4942" /><Relationship Type="http://schemas.openxmlformats.org/officeDocument/2006/relationships/image" Target="/ppt/media/image19.png" Id="R741d11fe6a48401d" /><Relationship Type="http://schemas.openxmlformats.org/officeDocument/2006/relationships/image" Target="/ppt/media/image20.png" Id="R3b0eed2db07643b2" /><Relationship Type="http://schemas.openxmlformats.org/officeDocument/2006/relationships/hyperlink" Target="https://platforma.demagog.org.pl/" TargetMode="External" Id="R7038d65000104f03" /><Relationship Type="http://schemas.openxmlformats.org/officeDocument/2006/relationships/image" Target="/ppt/media/image21.png" Id="R0e132a6eabd94df8" /><Relationship Type="http://schemas.openxmlformats.org/officeDocument/2006/relationships/hyperlink" Target="https://scholar.google.com/" TargetMode="External" Id="R37c5adfce31e4ffb" /><Relationship Type="http://schemas.openxmlformats.org/officeDocument/2006/relationships/image" Target="/ppt/media/image22.png" Id="R47cd01286b9644ef" /><Relationship Type="http://schemas.openxmlformats.org/officeDocument/2006/relationships/hyperlink" Target="https://images.google.com/" TargetMode="External" Id="R738dceebfddd408b" /><Relationship Type="http://schemas.openxmlformats.org/officeDocument/2006/relationships/image" Target="/ppt/media/image23.png" Id="Rcb8412c46b2149d3" /><Relationship Type="http://schemas.openxmlformats.org/officeDocument/2006/relationships/notesSlide" Target="/ppt/notesSlides/notesSlide17.xml" Id="R29d1bc7e862f4e1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6780d76e447e" /><Relationship Type="http://schemas.openxmlformats.org/officeDocument/2006/relationships/image" Target="/ppt/media/image24.png" Id="R82c8b8c0f11842db" /><Relationship Type="http://schemas.openxmlformats.org/officeDocument/2006/relationships/hyperlink" Target="https://www.rybnik.eu/dla-mieszkancow/aktualnosci/aktualnosc/rybnik-absolutnym-liderem-czystego-powietrza" TargetMode="External" Id="Reff68b6df6794de1" /><Relationship Type="http://schemas.openxmlformats.org/officeDocument/2006/relationships/hyperlink" Target="https://demagog.org.pl/" TargetMode="External" Id="Rc4bfc7e28c9943f1" /><Relationship Type="http://schemas.openxmlformats.org/officeDocument/2006/relationships/hyperlink" Target="https://platforma.demagog.org.pl/" TargetMode="External" Id="Rf25d9127f0784cc9" /><Relationship Type="http://schemas.openxmlformats.org/officeDocument/2006/relationships/hyperlink" Target="https://scholar.google.com/" TargetMode="External" Id="Ra54a2bb889b94b3a" /><Relationship Type="http://schemas.openxmlformats.org/officeDocument/2006/relationships/hyperlink" Target="https://images.google.com/" TargetMode="External" Id="R9f61b1b886fa441b" /><Relationship Type="http://schemas.openxmlformats.org/officeDocument/2006/relationships/notesSlide" Target="/ppt/notesSlides/notesSlide18.xml" Id="R4bc87c231f174f4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17bd6ef245cf" /><Relationship Type="http://schemas.openxmlformats.org/officeDocument/2006/relationships/hyperlink" Target="https://mlodzidlademokracji.pl/ankiety/krytyczne-myslenie-i-analiza-informacji-post-test" TargetMode="External" Id="R83cc24a5915c4938" /><Relationship Type="http://schemas.openxmlformats.org/officeDocument/2006/relationships/image" Target="/ppt/media/image25.png" Id="Rf91d3c245784432b" /><Relationship Type="http://schemas.openxmlformats.org/officeDocument/2006/relationships/notesSlide" Target="/ppt/notesSlides/notesSlide19.xml" Id="R1c8a8355aa93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c8fa7d704e4e" /><Relationship Type="http://schemas.openxmlformats.org/officeDocument/2006/relationships/hyperlink" Target="https://mlodzidlademokracji.pl/ankiety/krytyczne-myslenie-i-analiza-informacji-pre-test" TargetMode="External" Id="R4c88483042a1430c" /><Relationship Type="http://schemas.openxmlformats.org/officeDocument/2006/relationships/image" Target="/ppt/media/image3.png" Id="R5e09b7ee3ace4de8" /><Relationship Type="http://schemas.openxmlformats.org/officeDocument/2006/relationships/notesSlide" Target="/ppt/notesSlides/notesSlide2.xml" Id="R933395223dbb4f9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7c6b23cb498e" /><Relationship Type="http://schemas.openxmlformats.org/officeDocument/2006/relationships/image" Target="/ppt/media/image4.jpeg" Id="Rc4c529d4dee34ec2" /><Relationship Type="http://schemas.openxmlformats.org/officeDocument/2006/relationships/image" Target="/ppt/media/image26.png" Id="Rbe3721be648449cb" /><Relationship Type="http://schemas.openxmlformats.org/officeDocument/2006/relationships/image" Target="/ppt/media/image27.png" Id="Rbc6931ee8c584c21" /><Relationship Type="http://schemas.openxmlformats.org/officeDocument/2006/relationships/notesSlide" Target="/ppt/notesSlides/notesSlide20.xml" Id="R4b83d03797d9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cab1d4a84cc0" /><Relationship Type="http://schemas.openxmlformats.org/officeDocument/2006/relationships/image" Target="/ppt/media/image4.png" Id="R87af5f1dee5d4a94" /><Relationship Type="http://schemas.openxmlformats.org/officeDocument/2006/relationships/notesSlide" Target="/ppt/notesSlides/notesSlide3.xml" Id="R55c73adde5f8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dce85a494f10" /><Relationship Type="http://schemas.openxmlformats.org/officeDocument/2006/relationships/image" Target="/ppt/media/image5.png" Id="R8eb496ccd6a743d8" /><Relationship Type="http://schemas.openxmlformats.org/officeDocument/2006/relationships/hyperlink" Target="https://www.rybnik.eu/dla-mieszkancow/aktualnosci/aktualnosc/rybnik-absolutnym-liderem-czystego-powietrza" TargetMode="External" Id="R7e3dc7d55d384ba9" /><Relationship Type="http://schemas.openxmlformats.org/officeDocument/2006/relationships/notesSlide" Target="/ppt/notesSlides/notesSlide4.xml" Id="R82b5c5e1360d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9680ffd54a82" /><Relationship Type="http://schemas.openxmlformats.org/officeDocument/2006/relationships/image" Target="/ppt/media/image6.png" Id="Ra9a55da22dc24c05" /><Relationship Type="http://schemas.openxmlformats.org/officeDocument/2006/relationships/notesSlide" Target="/ppt/notesSlides/notesSlide5.xml" Id="Ra6d0b6238b39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3990408a449b" /><Relationship Type="http://schemas.openxmlformats.org/officeDocument/2006/relationships/image" Target="/ppt/media/image7.png" Id="Rca09c76fa0fa4e43" /><Relationship Type="http://schemas.openxmlformats.org/officeDocument/2006/relationships/notesSlide" Target="/ppt/notesSlides/notesSlide6.xml" Id="R7450b658b2a8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e5cc7f7846b8" /><Relationship Type="http://schemas.openxmlformats.org/officeDocument/2006/relationships/image" Target="/ppt/media/image8.png" Id="Re81c2cfe96a94066" /><Relationship Type="http://schemas.openxmlformats.org/officeDocument/2006/relationships/notesSlide" Target="/ppt/notesSlides/notesSlide7.xml" Id="R1729a3e95b5d4cf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fb9a4e9d4858" /><Relationship Type="http://schemas.openxmlformats.org/officeDocument/2006/relationships/image" Target="/ppt/media/image9.png" Id="R38684aa6921c42af" /><Relationship Type="http://schemas.openxmlformats.org/officeDocument/2006/relationships/notesSlide" Target="/ppt/notesSlides/notesSlide8.xml" Id="Rc2ea4be848fe4c2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a1a8da4b4c03" /><Relationship Type="http://schemas.openxmlformats.org/officeDocument/2006/relationships/image" Target="/ppt/media/image10.png" Id="R2ca935be30854a93" /><Relationship Type="http://schemas.openxmlformats.org/officeDocument/2006/relationships/notesSlide" Target="/ppt/notesSlides/notesSlide9.xml" Id="R70287b7129754a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5FC7144-B8DF-4A7B-B52A-68A9B522B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6BB5CA-7255-4422-BD6B-AA6E12FC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D11B64-CF30-4B8A-8A1C-63C99D50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06CF22-AD38-454C-9B1C-E2B520A8C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>
              <a:alpha val="9412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F84CA4-C313-4EBD-BE5D-64180D7A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742950"/>
            <a:ext cx="952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BC7F97-6CB6-45B5-87A3-AA0ABD5E9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95400"/>
            <a:ext cx="5143500" cy="1476375"/>
          </a:xfrm>
          <a:prstGeom xmlns:a="http://schemas.openxmlformats.org/drawingml/2006/main" prst="roundRect">
            <a:avLst>
              <a:gd name="adj" fmla="val 774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Krytyczne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myślenie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225796-0759-4F8D-B1EA-4B7959D8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71800"/>
            <a:ext cx="5143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9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9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supermoc XXI wieku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E0F8F3-AD74-43F8-A40E-88CE0EE89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24300"/>
            <a:ext cx="4953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Jak nie dać się nabrać (nawet sobie)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e04b6e8bdb46c3"/>
          <a:srcRect xmlns:a="http://schemas.openxmlformats.org/drawingml/2006/main" l="15565" t="0" r="155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79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CB2C31-280D-46B3-8686-EE1B312DB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BCD2E4-E3D4-4450-8A01-B31C1E8CF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7bd8dc23c6487d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caa300af0441a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397DC1-5213-4F41-B431-5CB835CD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D823CB-C420-4716-A6D3-FFC5CE85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495FF8-8682-4898-B36C-F25AF579B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50BEBB-D181-4B99-8600-C4AE427BF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460724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3E85559-2B23-45F9-AF2C-0A2036DFE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AF02AA-B552-4F04-9CD2-12AC0786C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88E64E-3769-4521-86B9-BEFD0C87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68F76B-E1CC-4BFF-A362-61A03CD1D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21D5F3-4111-4D2D-9CB8-090C6BFA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Jak mózg cię sabotuje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33D597-D2B3-4791-A78C-F94BEEEC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Cztery szybkie błędy myślenia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78421b7229499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81443E-BE56-4A48-9E8A-2B3084FB6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D294B6-4D4A-4025-B004-449E09B72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psychologia poznawcza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3AABE4-3810-4C8D-8639-D8DDCCD96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F16272-F64E-4BF2-85A0-9848C51F8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17836C-8676-48E4-A897-73E6B065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924050"/>
            <a:ext cx="46291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CD8FFD-BD92-45DC-8838-F0C44D51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209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510"/>
            </a:srgbClr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2BB7C9-178F-4B8D-B883-E7C832C50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276475"/>
            <a:ext cx="59055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!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F459A2-898B-464E-AB0F-89F8C41B5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171700"/>
            <a:ext cx="31432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Efekt potwierdzenia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E12DB0-B0C3-4C54-B14D-468DEB44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609850"/>
            <a:ext cx="3143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wierzę w to, co już myślę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EBDDF7-8160-4472-A7BD-4779A798F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24050"/>
            <a:ext cx="46291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E3C638-A95C-44A3-BD05-C6316FFE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09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5295F">
              <a:alpha val="14510"/>
            </a:srgbClr>
          </a:solidFill>
          <a:ln xmlns:a="http://schemas.openxmlformats.org/drawingml/2006/main" w="19050">
            <a:solidFill>
              <a:srgbClr val="0529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36E76B-68C5-4CF8-94A8-8953112F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76475"/>
            <a:ext cx="59055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!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A963DD-FA5C-484C-AF93-6E15C5052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171700"/>
            <a:ext cx="31432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Efekt autorytetu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773948-5130-4423-8CB6-01B394DD0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09850"/>
            <a:ext cx="3143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„profesor powiedział” = prawda?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AB20C9-7242-4192-BA8B-AE6AAFE86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14750"/>
            <a:ext cx="46291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35E7958-253D-4B9C-B807-F43C22220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000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>
              <a:alpha val="14510"/>
            </a:srgbClr>
          </a:solidFill>
          <a:ln xmlns:a="http://schemas.openxmlformats.org/drawingml/2006/main" w="19050">
            <a:solidFill>
              <a:srgbClr val="A93C5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3A041D-C55B-4F3A-AFF3-C9D4CF7EC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067175"/>
            <a:ext cx="59055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!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4C344A-D366-4321-9BFE-E387D6671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962400"/>
            <a:ext cx="31432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Owczy pęd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047221-604F-46E1-9BEF-B12461467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3143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1000 lajków ≠ dowód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019259-BD9B-4853-9C42-5581A68D1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14750"/>
            <a:ext cx="46291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5DBFDF-1C21-480D-A893-CBFAF372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000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510"/>
            </a:srgbClr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FE6E3DD-ECA2-4FA3-85DA-A2A07DFFD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067175"/>
            <a:ext cx="59055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!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3B8D059-5322-4F62-AC5A-552698C89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962400"/>
            <a:ext cx="31432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Kotwiczenie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F3FEB0B-BE45-437F-B9D1-B03F1490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00550"/>
            <a:ext cx="3143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pierwsza liczba zostaje w głowie</a:t>
            </a:r>
          </a:p>
        </p:txBody>
      </p:sp>
    </p:spTree>
    <p:extLst>
      <p:ext uri="{BB962C8B-B14F-4D97-AF65-F5344CB8AC3E}">
        <p14:creationId xmlns:p14="http://schemas.microsoft.com/office/powerpoint/2010/main" val="17290167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C214CF-4AEC-4297-BD17-E00FD58D3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3A21A5-1838-48AC-96A4-6EA0F83B9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8FDF1B-3094-44B9-ADF0-FDC6C4AF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F6F3EF-399C-4F19-BC8D-904D377A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6F6579-EC68-4CE1-BF5B-BAFD81A3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-142875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AC1136-8EF1-4B37-89D4-BF0685052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619250"/>
            <a:ext cx="9144000" cy="876300"/>
          </a:xfrm>
          <a:prstGeom xmlns:a="http://schemas.openxmlformats.org/drawingml/2006/main" prst="roundRect">
            <a:avLst>
              <a:gd name="adj" fmla="val 130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13BFEE-CB77-4200-961E-BD32DC377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4320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myślenie zostaje włączone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2BEF0D-CAC5-4EBD-89CC-4788850A0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85A3D7-3AF6-405F-83E2-67F5AA94A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ef724f44aa4d2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5C3FDA-D499-4501-B28F-9A1C8D4B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CAF295-DC2D-442A-9D22-1191CFA6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E581D7-EB3D-43F5-B666-B8B4482F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008819-7C02-4CFD-8E56-A96E11EC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6032006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3B87DC2-9F4C-4373-8398-B402EC166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094834-4200-4F2E-A749-6D1CB890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7D4E7C-6989-45FD-B4E3-F78DF6CBC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832244-E672-4C32-8878-292C81B41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5AB52-F2F8-453D-B10B-3BD2428C0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„Widzę, więc wierzę” już nie działa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E3A5FD-9228-4A36-83B4-6C85A9303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To samo zdjęcie może mieć dwa opisy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308825488248b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2A40E2-F9F3-4BBB-A20C-F85D429E7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3ED7B2-B7DC-4C33-B45B-65204C22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reverse image search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CB792F-2DE5-45FF-9EC6-7E30FC596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12DC28-D43B-4683-8351-298A1B6DC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3e5359b7524281"/>
          <a:srcRect xmlns:a="http://schemas.openxmlformats.org/drawingml/2006/main" l="0" t="4634" r="0" b="46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52500" y="1771650"/>
            <a:ext cx="3905250" cy="2362200"/>
          </a:xfrm>
          <a:prstGeom xmlns:a="http://schemas.openxmlformats.org/drawingml/2006/main" prst="roundRect">
            <a:avLst/>
          </a:prstGeom>
        </p:spPr>
      </p:pic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e1ff9732b745a5"/>
          <a:srcRect xmlns:a="http://schemas.openxmlformats.org/drawingml/2006/main" l="0" t="4634" r="0" b="46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34250" y="1771650"/>
            <a:ext cx="3905250" cy="236220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34A5F6-5E7A-4633-BEDF-E1C514DB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57600"/>
            <a:ext cx="348615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6257FE-8C21-495A-B51E-A5B3590B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810000"/>
            <a:ext cx="31051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Opis A: warsztat w Rybniku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00F6F7-2AC2-4262-A157-B93AF26A4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657600"/>
            <a:ext cx="348615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79019A-E521-48A0-A200-141073C1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10000"/>
            <a:ext cx="31051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A93C58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A93C58"/>
                </a:solidFill>
                <a:latin typeface="Avenir Next"/>
                <a:ea typeface="Avenir Next"/>
                <a:cs typeface="Avenir Next"/>
              </a:rPr>
              <a:t>Opis B: „tajne spotkanie ekspertów”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B24246-C65E-4F6B-9D3E-251D9D9FA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47675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37E20A-FF60-4558-81F2-80F325E78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610100"/>
            <a:ext cx="15811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Oryginał?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5AA80C-7A27-4BB2-BE3D-77FD5ED6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895850"/>
            <a:ext cx="15811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reverse image search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1C32B6-E5D4-4310-8643-1378A88EF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47675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AA496B-859B-4E00-B9D1-0829B923B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610100"/>
            <a:ext cx="15811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Kontekst?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E817C1-34FA-493B-9AE2-11AFACE4C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895850"/>
            <a:ext cx="15811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 to naprawdę stąd?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F00479-F2FD-4758-BA7F-85A62057D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47675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30C198B-30BA-4C27-9706-C992CDA8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610100"/>
            <a:ext cx="15811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Data?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F5F1DB-C73C-498B-ADB2-CC48ACD09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895850"/>
            <a:ext cx="15811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stare zdjęcie jako news?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C31C10-DE06-45B7-84C2-FD6AD9CA6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89535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Zdjęcie może być prawdziwe. Problemem bywa podpis.</a:t>
            </a:r>
          </a:p>
        </p:txBody>
      </p:sp>
    </p:spTree>
    <p:extLst>
      <p:ext uri="{BB962C8B-B14F-4D97-AF65-F5344CB8AC3E}">
        <p14:creationId xmlns:p14="http://schemas.microsoft.com/office/powerpoint/2010/main" val="51768115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3AE8B3F-A2AF-4AF1-898B-BE80E2F52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135BC8-ABA4-4ED0-984E-A843A66ED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AE6417-D7FB-42E4-ABCD-D84BFE7A8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D945B8-6DD3-4322-B062-AAE5E8E6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C3EA65-9C83-4969-ADA6-7F478D03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Deepfake: jak rozpoznać?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73B40C-F408-4AFE-A67F-99E462CA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Znaki pomagają, ale nie wystarczą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1b7bab3b664e0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CB67C6-1B42-4CB6-8D61-70290E5BA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BD100A-277E-40DA-A07A-1AC7B82B7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weryfikacja filmów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E70C1D-D49E-4AE2-84C0-924D40136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826E6E-AB0D-4468-B5ED-5FFE0B5C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020062-A672-4CC5-963C-CEE597ED5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85950"/>
            <a:ext cx="3429000" cy="257175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2C79D5-D7AE-440E-997B-F1892D75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2669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510"/>
            </a:srgbClr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961149-766A-443F-A2A9-39103D70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667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7E239F-D3ED-42C8-9962-DC87906EB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667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49B33E-203D-409A-B110-09E77C89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28950"/>
            <a:ext cx="400050" cy="171450"/>
          </a:xfrm>
          <a:prstGeom xmlns:a="http://schemas.openxmlformats.org/drawingml/2006/main" prst="arc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78E9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33129C-FBAF-4319-B0EA-3A9F10F8E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733800"/>
            <a:ext cx="2857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ORYGINAŁ?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60321A-4373-4BCA-A0F7-D4779FBEA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85950"/>
            <a:ext cx="3429000" cy="257175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828085-BDDF-41B9-A9B8-1563A2FF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2669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>
              <a:alpha val="14510"/>
            </a:srgbClr>
          </a:solidFill>
          <a:ln xmlns:a="http://schemas.openxmlformats.org/drawingml/2006/main" w="19050">
            <a:solidFill>
              <a:srgbClr val="A93C5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148F65-EB0D-499C-8400-92F175F7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667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C96672-0DC8-4A60-8E59-DC2DA7EC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B9C713-BA6B-4835-A66A-1E3A35096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028950"/>
            <a:ext cx="400050" cy="171450"/>
          </a:xfrm>
          <a:prstGeom xmlns:a="http://schemas.openxmlformats.org/drawingml/2006/main" prst="arc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93C5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8D9F26-3838-4289-9823-64B5CE68B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733800"/>
            <a:ext cx="2857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DEEPFAKE?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AE5789-DACB-416B-A6FE-A995F1E3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0A54D9-3147-450F-A88C-AC46B566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876800"/>
            <a:ext cx="22098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nienaturalne ruchy warg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2AA361-4CC4-4802-B096-0F14BAA7A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871A68-3D71-4D48-BE57-8B087C005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876800"/>
            <a:ext cx="18288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brak mrugania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1EA483-0DF0-49C7-BA12-E275A3C00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9A376C-94B7-4BA8-984F-91D9ED057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876800"/>
            <a:ext cx="19240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rozmyte krawędzie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17883B8-3E85-4EA4-A4D8-AE16B7ED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372100"/>
            <a:ext cx="8572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Najlepsza metoda: sprawdź oficjalne kanały osoby lub instytucji.</a:t>
            </a:r>
          </a:p>
        </p:txBody>
      </p:sp>
    </p:spTree>
    <p:extLst>
      <p:ext uri="{BB962C8B-B14F-4D97-AF65-F5344CB8AC3E}">
        <p14:creationId xmlns:p14="http://schemas.microsoft.com/office/powerpoint/2010/main" val="77213582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A26089D-4566-41D9-A861-183A2963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E4FBFE-AD7B-4429-A1D6-9C015CB9B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CD3CC0-B64C-47F7-9B65-422518DC2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5D9E4A-63B8-4EF2-83E7-E38A0F9BE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5122BE-53DC-4322-824C-81EDA9F9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DEMO: analizujemy artykuł na żywo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C046B0-4788-4240-BFE9-65A495939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5W w akcji na lokalnym materiale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19eca89f934a9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6E67C4-12B5-4BAB-88E1-CB6C95D40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F2C994-91D9-4AF3-9EFE-E4512D091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 screenshot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41FAB2-853A-4FE2-871F-9A4DB404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645080-F0AA-49E3-B9CA-1AF442D5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56fafdfa1d4ecb"/>
          <a:srcRect xmlns:a="http://schemas.openxmlformats.org/drawingml/2006/main" l="0" t="5111" r="0" b="5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38300"/>
            <a:ext cx="6858000" cy="3848100"/>
          </a:xfrm>
          <a:prstGeom xmlns:a="http://schemas.openxmlformats.org/drawingml/2006/main" prst="round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8AD423-CBC1-4A3C-9E42-FA56B5599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09750"/>
            <a:ext cx="3143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2261C5-6472-4A82-A312-76896818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971675"/>
            <a:ext cx="685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WHO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A1E30E-68F6-490B-BB91-7BCBC25ED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952625"/>
            <a:ext cx="19240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Rybnik.eu / redakcja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AEC61B-CA76-4E68-80B4-867DD11A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457450"/>
            <a:ext cx="3143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8B3442-E55A-4889-B0A0-933A202D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619375"/>
            <a:ext cx="685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WHAT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98968B-8D88-4E11-9CEE-0F79B11A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600325"/>
            <a:ext cx="19240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lider programu Czyste Powietrze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C5A410-25A2-40EA-B69B-0453B5DED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05150"/>
            <a:ext cx="3143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05B7D9-2D49-4EA3-AD42-8307F92D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67075"/>
            <a:ext cx="685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WHEN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696702-BAEF-4F00-BB1A-C64E0A93E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248025"/>
            <a:ext cx="19240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16.04.2024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CF5869-C4BB-4AE4-8A29-2F97DB800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52850"/>
            <a:ext cx="3143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1B6A391-365F-4F67-9D3B-8426B2156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14775"/>
            <a:ext cx="685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WHERE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827310-B0DC-4059-9A70-02730A382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895725"/>
            <a:ext cx="19240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link + cytowane źródło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1BD050-0499-440C-89BD-556490055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00550"/>
            <a:ext cx="3143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0D82B9-A9BD-4155-B9A2-F2EBF9EC4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562475"/>
            <a:ext cx="685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WHY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F97A5C-A151-4AD2-847F-9274A0A16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543425"/>
            <a:ext cx="19240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informacja miejska / edukacyjna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9FAA84E-0E5F-497C-99DE-FD67DE52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314950"/>
            <a:ext cx="1428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12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84b124ac50f425a"/>
              </a:rPr>
              <a:t>otwórz artykuł</a:t>
            </a:r>
          </a:p>
        </p:txBody>
      </p:sp>
    </p:spTree>
    <p:extLst>
      <p:ext uri="{BB962C8B-B14F-4D97-AF65-F5344CB8AC3E}">
        <p14:creationId xmlns:p14="http://schemas.microsoft.com/office/powerpoint/2010/main" val="150649288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8AE7E6-9491-4071-B95C-AC648C495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77D587-35C7-4B77-84AF-186C8755E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2B8C1E-7C0E-4823-B03C-E5389DA4B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CF8955-6F02-46FD-ADD7-15140A3B3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818FA2-BA38-4F6B-BC98-F93C8492B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-142875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626334-A092-417C-9804-FB2A7012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619250"/>
            <a:ext cx="9144000" cy="876300"/>
          </a:xfrm>
          <a:prstGeom xmlns:a="http://schemas.openxmlformats.org/drawingml/2006/main" prst="roundRect">
            <a:avLst>
              <a:gd name="adj" fmla="val 130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E66B91-FD48-430E-A6E1-972DC9E4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4320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myślenie zostaje włączone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021087-C34D-47EF-B5F5-ABD3020B4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CAE565-252A-4848-A167-F10CF2FA5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d421fcc3eb4bf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6DECC3-04EA-4BD4-BB9F-21FA9DD22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46CCEC-58B2-4F76-9098-A8ADC85B0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CCC1B5-8612-4C97-989B-5BCBBE605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C0F392-412D-4A11-A498-8A46EF4C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9867590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B96C199-3E5F-4ABE-BD19-79A49BB8A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B384A9-9E9B-456D-9792-5B83DD763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03260F-E83E-4BED-897D-D1809F63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D7194C-A9B3-4C8D-9C11-59CCB26C6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983ABE-AC86-4461-8C3F-D1CBDAB1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Trzy filtry na życie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6C4CF1-DE2F-4DDE-9923-6DA778CC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musisz wiedzieć wszystkiego. Wystarczy procedura.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12b65fe70d4b9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A35BBD-67D5-4178-AE47-0E99B386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2C7176-82F8-44C5-89C3-A90EE74E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podsumowanie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BE30A1-C001-4514-90A8-22DB567A9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225778-81E6-4FA4-B645-483A0594A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DB5E11-053A-4C5A-96A0-8DE7B55A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00250"/>
            <a:ext cx="2571750" cy="2571750"/>
          </a:xfrm>
          <a:prstGeom xmlns:a="http://schemas.openxmlformats.org/drawingml/2006/main" prst="hexagon">
            <a:avLst/>
          </a:prstGeom>
          <a:solidFill xmlns:a="http://schemas.openxmlformats.org/drawingml/2006/main">
            <a:srgbClr val="078E91">
              <a:alpha val="13333"/>
            </a:srgbClr>
          </a:solidFill>
          <a:ln xmlns:a="http://schemas.openxmlformats.org/drawingml/2006/main" w="28575">
            <a:solidFill>
              <a:srgbClr val="078E9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023666-26B9-4109-9CED-AE50047F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324100"/>
            <a:ext cx="12382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9B13CD-3DB5-4795-A062-12B33DDB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257550"/>
            <a:ext cx="19240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Fakt / opinia /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interpretacja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B47C17-1975-4691-A2F5-52CB8098F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000250"/>
            <a:ext cx="2571750" cy="2571750"/>
          </a:xfrm>
          <a:prstGeom xmlns:a="http://schemas.openxmlformats.org/drawingml/2006/main" prst="hexagon">
            <a:avLst/>
          </a:prstGeom>
          <a:solidFill xmlns:a="http://schemas.openxmlformats.org/drawingml/2006/main">
            <a:srgbClr val="F0B329">
              <a:alpha val="13333"/>
            </a:srgbClr>
          </a:solidFill>
          <a:ln xmlns:a="http://schemas.openxmlformats.org/drawingml/2006/main" w="28575">
            <a:solidFill>
              <a:srgbClr val="F0B32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58FBFF-9F22-4CF2-8980-7A2CD4632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324100"/>
            <a:ext cx="12382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14C022-0250-440D-AF42-4F9460E87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257550"/>
            <a:ext cx="19240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D6DB4D-A22D-43E8-8986-387B7AAF8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000250"/>
            <a:ext cx="2571750" cy="2571750"/>
          </a:xfrm>
          <a:prstGeom xmlns:a="http://schemas.openxmlformats.org/drawingml/2006/main" prst="hexagon">
            <a:avLst/>
          </a:prstGeom>
          <a:solidFill xmlns:a="http://schemas.openxmlformats.org/drawingml/2006/main">
            <a:srgbClr val="A93C58">
              <a:alpha val="13333"/>
            </a:srgbClr>
          </a:solidFill>
          <a:ln xmlns:a="http://schemas.openxmlformats.org/drawingml/2006/main" w="28575">
            <a:solidFill>
              <a:srgbClr val="A93C5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569726-1F7F-4616-9257-E2454CE6A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324100"/>
            <a:ext cx="12382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E032B0-6099-4BF2-8159-5FACFBFD9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257550"/>
            <a:ext cx="19240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Piramida źródeł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+ narzędzia</a:t>
            </a:r>
          </a:p>
        </p:txBody>
      </p:sp>
    </p:spTree>
    <p:extLst>
      <p:ext uri="{BB962C8B-B14F-4D97-AF65-F5344CB8AC3E}">
        <p14:creationId xmlns:p14="http://schemas.microsoft.com/office/powerpoint/2010/main" val="2683619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ECF10EB-FEEB-4BC0-B6A4-82A86773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49506D-38EC-447E-9888-6C94AD73D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C7EDEF-0860-44FF-AEC4-A8D0531B3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45F005-F8A0-490A-BEF2-A3FA71B3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9EBED6-BB3B-4301-AE2F-E59CA338C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Dziś wieczorem możesz: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67B80C-15AC-46F5-B2EF-9497275D6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Cztery małe działania po warsztacie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1d11fe6a48401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8E4499-0B85-4AA4-B565-902B75DD3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B600E1-D652-47E9-8173-9418B50B0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4CB075-3B8B-47B6-A3BF-5A726BEAC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5F9592-7479-4360-9A9C-BAD08746F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62543D-C5B0-429E-90E9-E203E643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0eed2db07643b2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FD3EB4-CD6C-4C9A-9BEF-310D4CEF3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Platforma Demagog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B271C0-17E4-4CB2-936B-10C15321A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darmowe ćwiczenia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E42300-3B96-4F4A-A344-5855439A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038d65000104f03"/>
              </a:rPr>
              <a:t>kliknij link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0E7348-E314-4DCB-8E66-91EB7AB2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132a6eabd94df8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F9C52E-DA3C-4ADB-BAF2-DD12F723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Scholar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5D53F0-3651-4730-BBAF-631E9EABE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szukaj źródeł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967027-B155-46E9-BFC5-F09EA961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7c5adfce31e4ffb"/>
              </a:rPr>
              <a:t>kliknij link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DA4574-3441-4F86-BE44-4E295C43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cd01286b9644ef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A2CBF6-5BDA-4E49-BE7F-ED15110D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Reverse Image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49F096-AD35-4513-8332-7B97404A7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sprawdź obraz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5C65DF-7D3C-4F01-A2AF-3792A31D8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38dceebfddd408b"/>
              </a:rPr>
              <a:t>kliknij link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DD3D6DC-819C-4711-A6F6-0463AC37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8412c46b2149d3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D170257-7089-4B9A-AFBB-7F0814BA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Arkusz 5W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AC538AB-8E59-43B9-999C-FD025272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checklista w QR</a:t>
            </a:r>
          </a:p>
        </p:txBody>
      </p:sp>
    </p:spTree>
    <p:extLst>
      <p:ext uri="{BB962C8B-B14F-4D97-AF65-F5344CB8AC3E}">
        <p14:creationId xmlns:p14="http://schemas.microsoft.com/office/powerpoint/2010/main" val="12427562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76983B-5041-4856-86AA-040B77E9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B0BF58-E68B-49EB-A6ED-46D47944C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E537AF-F831-4885-9BF4-DDD4043F9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6C1914-67E7-4C61-930D-CFE0D363F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D178E5-54A4-4CEC-86E0-B3668A95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F27725-F61B-4886-9CD9-CB449842A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c8b8c0f11842d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27E416-C530-4D52-A0E0-569D09775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ACF548-1763-4F8A-84A1-AB66CBF4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11E96B-445E-4A11-A27C-04D58111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34C225-D433-4056-9A20-0237C81C3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C34B81-B94F-46E9-8087-5E1223F31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95450"/>
            <a:ext cx="9334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0DB528-F8AE-4BFF-BC86-2FC653120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819275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Rybnik.eu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513B3F-E6A9-431D-9ED2-DB9F38B36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8478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lokalny przykład do analizy 5W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66E1A3-403A-48F9-88C7-A1A28F351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47850"/>
            <a:ext cx="2952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ff68b6df6794de1"/>
              </a:rPr>
              <a:t>www.rybnik.eu/dla-mieszkancow/aktualnosci/aktualnosc/rybnik-absolutnym-liderem-czystego-powietrza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084F8E-19B6-4411-AA43-907116F07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19350"/>
            <a:ext cx="9334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E0E925-9E5B-48AE-8282-F97D92A66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543175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071CEB-DC82-4B96-A08D-4BE8FB5F3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571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fact-checking po polsku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BBFC85-93E3-48E5-8E7B-9C6962EC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71750"/>
            <a:ext cx="2952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c4bfc7e28c9943f1"/>
              </a:rPr>
              <a:t>demagog.org.pl/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AEE154-E076-4A46-A3B0-92E77852C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9334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23F588-D8AE-4CF1-8EF5-2D6A2F6A4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267075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Platforma Demagog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BC6A2A-62B6-49EE-81B3-9549FD5A4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2956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ćwiczenia i kursy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27C405-0706-4E92-BBDB-37F845C4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95650"/>
            <a:ext cx="2952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f25d9127f0784cc9"/>
              </a:rPr>
              <a:t>platforma.demagog.org.pl/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EF2D82-5D2F-44CA-A15C-DDBE88B3F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67150"/>
            <a:ext cx="9334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4E68FC-C418-41E0-8276-572364006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990975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Scholar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9335F4-39C0-41E1-BD88-849DFF6EC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195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źródła naukowe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4D5DA6-AE07-443C-B99C-55CF14D58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19550"/>
            <a:ext cx="2952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a54a2bb889b94b3a"/>
              </a:rPr>
              <a:t>scholar.google.com/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B47132-A41A-440D-8DE4-B6A121B0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91050"/>
            <a:ext cx="9334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669F37-90B4-422E-A887-7E951A1F9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714875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Images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170343-1977-4470-A869-2698CE0C9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7434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reverse image search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8421C21-1827-458A-A286-C9FF010E8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743450"/>
            <a:ext cx="2952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f61b1b886fa441b"/>
              </a:rPr>
              <a:t>images.google.com/</a:t>
            </a:r>
          </a:p>
        </p:txBody>
      </p:sp>
    </p:spTree>
    <p:extLst>
      <p:ext uri="{BB962C8B-B14F-4D97-AF65-F5344CB8AC3E}">
        <p14:creationId xmlns:p14="http://schemas.microsoft.com/office/powerpoint/2010/main" val="120933732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7F55F8-BA11-4D20-A294-734C4C1C6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AD4D8B-339D-43DC-9E9E-B0883958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719002-1B41-4F07-AD87-5BFFA6418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470E4-5DBE-453F-9A1A-35D9C8C0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12DA3-441B-403B-BD80-581A7A3C2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D2B054-F68A-443F-B439-C4958FDF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04D739-F33E-4A45-88AB-04D1339B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9B9717-1C00-4DF0-94A7-C746AE1E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B79A85-9469-4297-9CCD-613117F9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E89E11-FBA3-459A-B46E-08123458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B0C737-1469-44B5-B2C2-13446BF8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82E28B-69BF-494E-AC52-E9CFA113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491B6B-6E43-4B78-BC2C-4D348431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83cc24a5915c4938"/>
              </a:rPr>
              <a:t>mlodzidlademokracji.pl/ankiety/krytyczne-myslenie-i-analiza-informacji-post-test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A63B8E-8E62-4FB1-BC85-EFDDF3BF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1d3c245784432b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EB3318-E54B-4B8B-B6AB-3C6BB4925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B6ED63-1487-4943-BFB3-117899245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8C8A09-169B-4E24-96F8-682A7704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442A0F-F6EE-4DAB-80CF-65CD16BF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2DDDF7-5725-4A47-993C-A17D16001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088725-73FE-438F-B2EC-AF1FC908F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9908553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4F8B38-B5D6-47D7-BDE6-0660D8BE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BCDDA0-FB6F-4541-846C-1B75C72D5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331D9F-7C02-447C-84DB-AEABF47F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7347FC-138F-4CAB-AD3F-3F27D1CD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8EC03D-BFCF-46F0-A2C6-1FCFE7A95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9F6E9A-038C-4C62-B6FC-4ADF2E141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5E3E19-0EB6-4117-A182-A44B6A42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558E31-93A5-421E-853E-2C2C2D815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E8CCB0-FF9F-4E86-A0A3-875BFB540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FBC0EB-7884-4457-94B3-6F1D7948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B6CD16-DBAB-42F1-8CC3-4E9602B2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E8F958-656A-4C01-AC75-EA133165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94F060-5667-4A0A-AB70-FC17A2ED9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4c88483042a1430c"/>
              </a:rPr>
              <a:t>mlodzidlademokracji.pl/ankiety/krytyczne-myslenie-i-analiza-informacji-pre-test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334EFD-14EE-4422-B138-EB653402B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09b7ee3ace4de8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CFD9FD-1843-44EB-94D6-1172F1764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4325C4-212A-4C86-A0BE-A295EA15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71A583-A159-48C2-B93E-E5F6CEAA9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7C21E0-23C8-4701-97B4-0DD99F8EE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81E366-2D17-4FC0-B108-529D1095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CF39E0-4A68-4F14-AD01-55B6C52F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6111475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BF4747-643A-4390-A2FD-76695D5AE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FC995D-A154-46B8-A070-5A60698EF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C73AA1-CB53-4C4C-B6C9-B3A04BD9C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c529d4dee34ec2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5725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4967BD-95E5-462B-8513-8C5175665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5725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32EF99-7964-49FD-A387-B9531758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18097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>
              <a:alpha val="9412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E8DBC5-6A17-4537-B904-7C284EC44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181100"/>
            <a:ext cx="15430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194456-F18C-4DFB-8B1F-A1AB326D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Laboratorium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Fact-Checkingu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D2981D-7028-41E8-A071-0722E1719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5720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3 materiały × 5 zespołów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F7EF61-B17F-46BE-A36E-A7630A781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133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EC4EF1-4A1F-41AE-99B2-C710D1B1F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57650"/>
            <a:ext cx="26860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analizujecie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ECC9F1-D113-490E-B0AB-A8C30E93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572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DCFA4F-33BE-4CA8-83E4-3C3266CD7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95800"/>
            <a:ext cx="26860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prezentujecie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89F942-F2C2-45F7-A570-873352CC1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5010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A6B254-9E04-4832-B55D-9DD145C2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33950"/>
            <a:ext cx="26860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bronicie werdyktu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A68378-7E2D-418D-9537-E26C0977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3721be648449cb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6931ee8c584c2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C15500-D2B0-485D-B340-EF1D5232D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092D55-D3F9-4B35-96BB-19EB69D33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7415A6-8366-435B-914D-C8B261228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A68BD0-CFAE-419A-9847-215F41845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3512056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C4B1D3-B458-4A16-B2A4-E1039EA2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792F19-101E-457E-9554-C2B23DFD6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F552F7-27D9-48B9-8CBD-C708AC22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A8CDC8-BCD4-4C6E-9170-364E5639F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236B6A-35B3-442C-8775-57199C2F9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„Polacy jedzą najwięcej lodów w Europie”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A0A39C-ADB9-4627-BC3E-EED261358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Fakt? Reklama? Clickbait? A może wszystko naraz?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af5f1dee5d4a9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8731FD-A71F-4B30-B14F-166B66C4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3584D1-68E2-43E8-95C1-F77F72A24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12B641-74C7-4325-A5F8-26016518B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DE81B4-B353-4646-8824-191E14028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9F7F58-B852-420D-AE24-7F3F8CD8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90700"/>
            <a:ext cx="10096500" cy="1123950"/>
          </a:xfrm>
          <a:prstGeom xmlns:a="http://schemas.openxmlformats.org/drawingml/2006/main" prst="roundRect">
            <a:avLst>
              <a:gd name="adj" fmla="val 13559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BC70E9-48D3-4945-8E46-D56BEACE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095500"/>
            <a:ext cx="94107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POLACY JEDZĄ NAJWIĘCEJ LODÓW W EUROPIE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858BDC-DEC9-4A2A-A67C-8ACB2433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2190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53A7E7-FD99-43F8-B3CE-AA22E6268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667125"/>
            <a:ext cx="419100" cy="5715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61224E-908D-4A51-93DB-9A837464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886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KTO?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4E54A4-5A3C-4A89-A5BC-FD0506D57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524250"/>
            <a:ext cx="2190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7D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964EA2-4FA9-426B-9B95-BDA8BF19C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667125"/>
            <a:ext cx="419100" cy="5715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7C64F0-4027-40A4-8A12-A0CE158F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86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KIEDY?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3C80FE-515A-4C9B-A388-211C980DB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24250"/>
            <a:ext cx="2190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D5F8B4-AE5B-4D77-9EFC-172474C5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67125"/>
            <a:ext cx="419100" cy="5715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C7B98C-6691-4668-B7EC-057AD514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886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JAKA PRÓBA?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A2B219-C265-416C-B055-7E6699E4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524250"/>
            <a:ext cx="2190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7D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0EAF10-F904-48C6-9965-2A40B0509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667125"/>
            <a:ext cx="419100" cy="5715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50B8B4-9FB7-4999-B4A3-7170AFBEB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886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KTO ZAPŁACIŁ?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D91037B-44CB-4EF9-BA35-CF065338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05400"/>
            <a:ext cx="857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3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4 pytania i „fakt” zmienia się w: hmm, zobaczymy.</a:t>
            </a:r>
          </a:p>
        </p:txBody>
      </p:sp>
    </p:spTree>
    <p:extLst>
      <p:ext uri="{BB962C8B-B14F-4D97-AF65-F5344CB8AC3E}">
        <p14:creationId xmlns:p14="http://schemas.microsoft.com/office/powerpoint/2010/main" val="135240761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07AA020-67EF-4B71-B7AD-5431BE195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041B58-BF1F-4B49-A3D6-66413412B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C299F3-D7E9-49E8-932B-37AC895C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873053-0DE3-4B0D-86F2-64C72B049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38A74C-F85E-4E5F-8A61-0F5051D9B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Trzy słowa, które ludzie mylą non-stop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64723D-44EA-46A8-946F-21DA41F60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Fakt, opinia, interpretacja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b496ccd6a743d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24E39D-C5BC-47DB-914C-A99CF88C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D9AB9A-FF97-47D7-BA9B-294892B83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3819AF-04FE-446A-B495-52DE516BF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1168CE-B1C3-490A-A5A8-03C8B24DB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817329-9000-4896-B64C-38D74645C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66900"/>
            <a:ext cx="32385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7F5F7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6DB200-15B9-446D-87A2-37A385577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33600"/>
            <a:ext cx="27813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FAKT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BF7FBC-ABD6-4CB6-95E6-CD28EC7B5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2705100" cy="838200"/>
          </a:xfrm>
          <a:prstGeom xmlns:a="http://schemas.openxmlformats.org/drawingml/2006/main" prst="roundRect">
            <a:avLst>
              <a:gd name="adj" fmla="val 1363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„W Rybniku zlikwidowano 5400+ kopciuchów”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D62258-7990-4884-8E24-749E90DB9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38600"/>
            <a:ext cx="27051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sprawdzalne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919DE4-A732-4739-8702-5E218335F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2385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7D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7961F2-6C6A-412A-811E-E46F9D8EA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133600"/>
            <a:ext cx="27813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OPINIA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5E621D-2F89-4D33-88DE-BFB86F2EC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857500"/>
            <a:ext cx="2705100" cy="838200"/>
          </a:xfrm>
          <a:prstGeom xmlns:a="http://schemas.openxmlformats.org/drawingml/2006/main" prst="roundRect">
            <a:avLst>
              <a:gd name="adj" fmla="val 1363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„Rybnik to najlepsze miasto na Śląsku”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075585-C9AF-464D-A4BE-933791DE2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038600"/>
            <a:ext cx="27051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subiektywne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72DEBA-28A3-4686-B8FC-EA75646EE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66900"/>
            <a:ext cx="32385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ECF1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5B5398-B227-46A9-9B7A-95BE05862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133600"/>
            <a:ext cx="27813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INTERPRETACJA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ADB0C0-A6D3-429D-B48A-DA076788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857500"/>
            <a:ext cx="2705100" cy="838200"/>
          </a:xfrm>
          <a:prstGeom xmlns:a="http://schemas.openxmlformats.org/drawingml/2006/main" prst="roundRect">
            <a:avLst>
              <a:gd name="adj" fmla="val 1363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„Dzięki temu Rybnik jest liderem walki ze smogiem”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57CE2A-4C3C-4DDD-A1B3-D3BDA6D55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38600"/>
            <a:ext cx="27051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fakt + znaczenie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5091C1-1D7A-4D11-98A4-882ED8E76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162550"/>
            <a:ext cx="8858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Mini-ćwiczenie: pokazuję zdanie, Wy głosujecie kciukiem.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F0F341-1644-4C69-AE4B-728F2839C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562600"/>
            <a:ext cx="1714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12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e3dc7d55d384ba9"/>
              </a:rPr>
              <a:t>kontekst: Rybnik.eu</a:t>
            </a:r>
          </a:p>
        </p:txBody>
      </p:sp>
    </p:spTree>
    <p:extLst>
      <p:ext uri="{BB962C8B-B14F-4D97-AF65-F5344CB8AC3E}">
        <p14:creationId xmlns:p14="http://schemas.microsoft.com/office/powerpoint/2010/main" val="4070942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BF5038-C2F7-4D1D-B398-9B8300EBC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EAA09B-833A-4532-8778-8CEDEDED9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4017B0-1A6D-42B7-ABA9-CCC98441E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523800-BBF1-4F29-8322-C83560F2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EB7E76-1F82-49D9-9B65-B0FB35C70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Plan na dziś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18FD61-F3FC-45AE-8A9A-34DC150CF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Od rozróżniania zdań do laboratorium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a55da22dc24c0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FEEDD9-8774-40F8-AA94-1F001C48E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9E337F-0A61-4FF9-AEFE-95C661A45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CB5BD3-1E7D-424C-B638-6899FCE5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CA6DA0-E390-40DF-8BE2-7F1D7412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E6071F-D5B8-4303-9A50-EDA8CCBA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9812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CAB875-3676-47C8-A73D-44F805D3F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90750"/>
            <a:ext cx="11430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FDEDFF-A0AF-4787-8F1F-D63D11684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205740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Fakt / opinia /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interpretacja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AFF5A3-E6C2-4B2D-9056-DB2D6E22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33650"/>
            <a:ext cx="6477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75737E-0E30-4CFE-8630-41046D99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812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9F6215-6873-453D-BA55-9F9A364DC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90750"/>
            <a:ext cx="11430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B336B2-01B6-4908-A524-535C34AE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90900"/>
            <a:ext cx="205740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Metoda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D67BB3-1C03-434A-8CE5-38FD7E00E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533650"/>
            <a:ext cx="6477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DA4121-CE16-42AC-BA3F-4E10F784A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19812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B0DE11-73DF-4E16-91D5-881A512B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190750"/>
            <a:ext cx="11430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196074-E58B-4A66-9C80-56961B9F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90900"/>
            <a:ext cx="205740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Piramida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źródeł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9DB06E-C865-4570-BBA2-6C1C372E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533650"/>
            <a:ext cx="6477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04F78F-D006-49A3-8128-8ADC631D3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A80453-3230-4CFA-BDCF-20EAFEF69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190750"/>
            <a:ext cx="11430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F6F0D9-E122-45DC-BE12-F259B640E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390900"/>
            <a:ext cx="205740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Pułapki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mózgu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63B6DA-9640-49BB-AC19-30D780CD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533650"/>
            <a:ext cx="6477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E6B1419-88C4-4391-A728-9FC5F8F7D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19812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55A317-CFCB-43E3-B81A-21DB3AE63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190750"/>
            <a:ext cx="11430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F8ED029-D524-4325-89F4-A756A6E42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390900"/>
            <a:ext cx="205740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Laboratorium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fact-checkingu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A098808-9A57-4DBA-8EE6-71649CA6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895850"/>
            <a:ext cx="5905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Ale najpierw: Kahoot.</a:t>
            </a:r>
          </a:p>
        </p:txBody>
      </p:sp>
    </p:spTree>
    <p:extLst>
      <p:ext uri="{BB962C8B-B14F-4D97-AF65-F5344CB8AC3E}">
        <p14:creationId xmlns:p14="http://schemas.microsoft.com/office/powerpoint/2010/main" val="178681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1AE25F8-3C55-49EE-A416-559E14F6B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66CD84-DDF4-4CBA-8DFB-25C78C4B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5B982B-FB09-4DA2-B49C-CB4512BB6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F6A014-B3CE-4F91-BA35-21D3E4B8F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3C2570-BCA8-4017-BC28-EB0B899E6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-142875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CD3952-CA60-48C9-BF4F-50E86CD03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619250"/>
            <a:ext cx="9144000" cy="876300"/>
          </a:xfrm>
          <a:prstGeom xmlns:a="http://schemas.openxmlformats.org/drawingml/2006/main" prst="roundRect">
            <a:avLst>
              <a:gd name="adj" fmla="val 130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421947-3799-41FF-AAA0-D37457F13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4320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myślenie zostaje włączone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2F6C39-58B4-4CC8-B50A-DB39CDABB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2ED07B-9081-4077-9C69-051CB9F4E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09c76fa0fa4e4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4C0A09-0D4B-4722-A4D0-44A11775C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3D7AD5-501C-4363-8BA5-5EB953559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C6D560-389D-4D73-B169-3E35ED2B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C7328E-CAD0-465A-B499-553542533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833598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D32C0E-6B71-446C-9A82-8A561C731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CCA427-FF61-4DF3-B7EE-087218AE0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5EB13D-43DC-44FD-8039-3933756B7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EF5C07-F721-43F0-8E3A-6F85BBA2B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D28F7B-5701-4009-9C66-332C8DABD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5W: pięć pytań, 30 sekund, 90% obrony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FCC8E9-73BA-4AEE-A33B-BE439197B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Prosta procedura dla każdej informacji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1c2cfe96a9406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6B509F-1818-41F4-95FF-DA607844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E60F59-CD96-4A67-8A5C-491E498F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metoda 5W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1F4D27-4696-43E1-97E5-1B8ABEC4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09B32B-DBCB-495D-AF0F-231AD53E2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662393-0129-4698-9AF7-CB55B1003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19300"/>
            <a:ext cx="1809750" cy="23812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91AE42-C2DE-4046-B504-DD4EB7E2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28875"/>
            <a:ext cx="1619250" cy="609600"/>
          </a:xfrm>
          <a:prstGeom xmlns:a="http://schemas.openxmlformats.org/drawingml/2006/main" prst="roundRect">
            <a:avLst>
              <a:gd name="adj" fmla="val 1875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WHO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6C633E-8B7D-41AD-BA24-0E147361B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33750"/>
            <a:ext cx="14287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kto mówi?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7733C4-6B1F-4D22-9F3D-CB31B436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019300"/>
            <a:ext cx="1809750" cy="23812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E99599-3C00-4779-BF0B-0AC88B011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428875"/>
            <a:ext cx="1619250" cy="609600"/>
          </a:xfrm>
          <a:prstGeom xmlns:a="http://schemas.openxmlformats.org/drawingml/2006/main" prst="roundRect">
            <a:avLst>
              <a:gd name="adj" fmla="val 1875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WHAT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D2808B-DA86-4FB5-BD23-A12C3DF3C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333750"/>
            <a:ext cx="14287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co twierdzi?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4A3AD5-5B96-4CAC-B925-0A34BB6DD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019300"/>
            <a:ext cx="1809750" cy="23812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052605-6EC8-4328-B1F3-8E607352B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428875"/>
            <a:ext cx="1619250" cy="609600"/>
          </a:xfrm>
          <a:prstGeom xmlns:a="http://schemas.openxmlformats.org/drawingml/2006/main" prst="roundRect">
            <a:avLst>
              <a:gd name="adj" fmla="val 1875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WHEN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09AE0E-82D7-4810-A32E-82353F36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333750"/>
            <a:ext cx="14287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kiedy?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6C6274-247F-4F7D-A1A5-BECB19A2F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019300"/>
            <a:ext cx="1809750" cy="23812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0186FA-145B-42BD-B5B9-42AAAC615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428875"/>
            <a:ext cx="1619250" cy="609600"/>
          </a:xfrm>
          <a:prstGeom xmlns:a="http://schemas.openxmlformats.org/drawingml/2006/main" prst="roundRect">
            <a:avLst>
              <a:gd name="adj" fmla="val 1875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6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WHERE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C9BC00-A328-461D-9A17-C46ADA98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333750"/>
            <a:ext cx="14287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skąd?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306E4C-B575-4C6D-A196-B724F7A3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019300"/>
            <a:ext cx="1809750" cy="23812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843586-B6CD-4C9C-B524-AE0D4744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428875"/>
            <a:ext cx="1619250" cy="609600"/>
          </a:xfrm>
          <a:prstGeom xmlns:a="http://schemas.openxmlformats.org/drawingml/2006/main" prst="roundRect">
            <a:avLst>
              <a:gd name="adj" fmla="val 1875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2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2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WHY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E2BB75-3A55-4C0B-BB61-82A1DDE6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333750"/>
            <a:ext cx="14287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po co?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6AC28C0-761C-4C60-A442-6BE19498B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863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0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Dziennikarze zadają te pytania do każdej informacji. My też możemy.</a:t>
            </a:r>
          </a:p>
        </p:txBody>
      </p:sp>
    </p:spTree>
    <p:extLst>
      <p:ext uri="{BB962C8B-B14F-4D97-AF65-F5344CB8AC3E}">
        <p14:creationId xmlns:p14="http://schemas.microsoft.com/office/powerpoint/2010/main" val="13600404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6009A7B-BF35-45EC-8A63-4FAB3D2C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95C0CB-94AF-4EC7-B05C-653A46BD5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EF9496-1049-4F11-A870-E36993DA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1C4AC6-83B6-43AE-AC6B-742C5E348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1B076D-4418-4B71-828A-D723B58C6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5W na przykładzie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D141A4-007E-4109-BA00-FC6894A6C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Post, który wygląda jak alarm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684aa6921c42af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874BD2-9829-400E-8925-C6026679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10841D-B999-4467-A3CF-E61484CB3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mockup ćwiczeniowy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E741E8-535F-4364-84D1-A20716B7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07FDF6-8070-4A4B-B7EF-5E4696DC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33D396-1AC3-4518-8B91-F28C6B7CB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695450"/>
            <a:ext cx="4762500" cy="3714750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B1914E-2794-43A4-B0B6-173E4AA5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43100"/>
            <a:ext cx="18097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Rybnik Alert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A26259-4E66-4298-B244-A5AD74E0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71750"/>
            <a:ext cx="4000500" cy="742950"/>
          </a:xfrm>
          <a:prstGeom xmlns:a="http://schemas.openxmlformats.org/drawingml/2006/main" prst="roundRect">
            <a:avLst>
              <a:gd name="adj" fmla="val 1538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Uwaga! Opłata za wodę w Rybniku wzrasta o 50%!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1D0B3F-CEA2-454C-87D5-46031710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38550"/>
            <a:ext cx="29527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Udostępnij zanim usuną!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901860-9257-4708-89E4-962F1428C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29100"/>
            <a:ext cx="38100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DDF353-D802-4400-A072-7EB2D9D4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76750"/>
            <a:ext cx="3905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brak linku | brak daty źródłowej | anonimowy profil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D7087D-D8FB-4D7A-99BD-532D639AE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752600"/>
            <a:ext cx="4000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58EE83-49E3-43BA-88E8-E30C564C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885950"/>
            <a:ext cx="7239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WHO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04B0FA-3549-418F-888E-6B0CC503C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895475"/>
            <a:ext cx="2571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anonim, profil miesiąc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DD1627-0AB5-4C35-AB8C-D8687C86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419350"/>
            <a:ext cx="4000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A4C4C9-FA16-4C65-BF5F-6CE3D702B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7239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WHAT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C3C5AC-37B2-46D1-8A8E-88C4131A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62225"/>
            <a:ext cx="2571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wzrost o 50%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CC4580-964F-4272-B6EC-893EF487C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086100"/>
            <a:ext cx="4000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062B19D-07BF-4C2D-817D-07B2AFE08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19450"/>
            <a:ext cx="7239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WHEN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9256ABA-065C-499F-A265-EE6329198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28975"/>
            <a:ext cx="2571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brak daty źródłowej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06F9E8-25CB-45C0-B9A7-63B11A121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752850"/>
            <a:ext cx="4000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9BDA8F-C870-4007-B877-9332091A2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86200"/>
            <a:ext cx="7239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WHERE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E8ADA3-33E5-4FDF-9007-09DAC15D3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895725"/>
            <a:ext cx="2571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Facebook, brak linka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240DF32-F77E-493E-A1C8-6053A13EB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19600"/>
            <a:ext cx="4000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BF849BF-3B04-4352-8E98-2AFE2FE7D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52950"/>
            <a:ext cx="7239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WHY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D9682C1-77EF-473B-8028-697E24311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562475"/>
            <a:ext cx="25717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panika albo dezinformacja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B7380FF-A6F7-4079-A987-E396CFEDA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5219700"/>
            <a:ext cx="4000500" cy="419100"/>
          </a:xfrm>
          <a:prstGeom xmlns:a="http://schemas.openxmlformats.org/drawingml/2006/main" prst="roundRect">
            <a:avLst>
              <a:gd name="adj" fmla="val 36364"/>
            </a:avLst>
          </a:prstGeom>
          <a:solidFill xmlns:a="http://schemas.openxmlformats.org/drawingml/2006/main">
            <a:srgbClr val="FDECF1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8EBA3B-C70D-4814-8161-C800FCDC8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314950"/>
            <a:ext cx="35814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WYNIK: niepotwierdzone</a:t>
            </a:r>
          </a:p>
        </p:txBody>
      </p:sp>
    </p:spTree>
    <p:extLst>
      <p:ext uri="{BB962C8B-B14F-4D97-AF65-F5344CB8AC3E}">
        <p14:creationId xmlns:p14="http://schemas.microsoft.com/office/powerpoint/2010/main" val="53485668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B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0D4E580-361A-4EA9-94B3-E85552A5F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7FB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8E663C-21D1-4916-819A-8CCBFAE55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-171450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7AC278-92D2-4168-A88F-1FBE88163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476750"/>
            <a:ext cx="4476750" cy="447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4B08C9-C037-4535-9323-7684DAAF6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7B62AE-A078-48D3-BF18-3C9D1C1FC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191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Nie wszystkie źródła są sobie równe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405AFC-5FA2-4DC1-AE1F-D699C0D7E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7905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Piramida wiarygodności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a935be30854a9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134D5C-0A3F-49D0-98E6-C7703253A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373835-2801-4D6E-932D-77FBDA4B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48400"/>
            <a:ext cx="37147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źródła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52AFBB-ABD5-4BAA-B1F6-9A37D5211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517095-7C06-4996-8FF6-83C558DA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6DCE28-1C5F-4DC9-807C-F43952EE0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09750"/>
            <a:ext cx="3429000" cy="685800"/>
          </a:xfrm>
          <a:prstGeom xmlns:a="http://schemas.openxmlformats.org/drawingml/2006/main" prst="trapezoid">
            <a:avLst/>
          </a:prstGeom>
          <a:solidFill xmlns:a="http://schemas.openxmlformats.org/drawingml/2006/main">
            <a:srgbClr val="14785B">
              <a:alpha val="85098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9704CC-1E1D-4039-87BD-3D83114BD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019300"/>
            <a:ext cx="293370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Dokumenty urzędowe, dane GUS, orzeczenia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F66AC1-019B-4F28-A71C-A1BCB733B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47950"/>
            <a:ext cx="4953000" cy="685800"/>
          </a:xfrm>
          <a:prstGeom xmlns:a="http://schemas.openxmlformats.org/drawingml/2006/main" prst="trapezoid">
            <a:avLst/>
          </a:prstGeom>
          <a:solidFill xmlns:a="http://schemas.openxmlformats.org/drawingml/2006/main">
            <a:srgbClr val="078E91">
              <a:alpha val="85098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458B67-508E-404D-9DE9-457AEFE22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857500"/>
            <a:ext cx="445770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Media z redakcją: nowiny.pl, rybnicka.eu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C3CECE-1A20-48FA-8561-1461004AB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486150"/>
            <a:ext cx="6667500" cy="685800"/>
          </a:xfrm>
          <a:prstGeom xmlns:a="http://schemas.openxmlformats.org/drawingml/2006/main" prst="trapezoid">
            <a:avLst/>
          </a:prstGeom>
          <a:solidFill xmlns:a="http://schemas.openxmlformats.org/drawingml/2006/main">
            <a:srgbClr val="F0B329">
              <a:alpha val="85098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AF2F68-1158-4159-BD54-9DFF4384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695700"/>
            <a:ext cx="617220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Blogi ekspertów, opinie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264A04-666F-4760-ADAA-B280223E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24350"/>
            <a:ext cx="8572500" cy="685800"/>
          </a:xfrm>
          <a:prstGeom xmlns:a="http://schemas.openxmlformats.org/drawingml/2006/main" prst="trapezoid">
            <a:avLst/>
          </a:prstGeom>
          <a:solidFill xmlns:a="http://schemas.openxmlformats.org/drawingml/2006/main">
            <a:srgbClr val="A93C58">
              <a:alpha val="85098"/>
            </a:srgbClr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998590-0DDD-4A9C-B223-75F70F0A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533900"/>
            <a:ext cx="807720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Social media, komentarze, memy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C449CA-5CD3-4055-8651-60724565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353050"/>
            <a:ext cx="7620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Wikipedia = start, nie cel. Patrz w przypisy.</a:t>
            </a:r>
          </a:p>
        </p:txBody>
      </p:sp>
    </p:spTree>
    <p:extLst>
      <p:ext uri="{BB962C8B-B14F-4D97-AF65-F5344CB8AC3E}">
        <p14:creationId xmlns:p14="http://schemas.microsoft.com/office/powerpoint/2010/main" val="10395002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2026-06-25T17:02:11.8960000Z</dcterms:created>
  <dcterms:modified xsi:type="dcterms:W3CDTF">2026-06-25T17:02:11.8960000Z</dcterms:modified>
</coreProperties>
</file>