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a839340170f4732" /><Relationship Type="http://schemas.openxmlformats.org/officeDocument/2006/relationships/extended-properties" Target="/docProps/app.xml" Id="Rb50a164d62ce48ba" /><Relationship Type="http://schemas.openxmlformats.org/officeDocument/2006/relationships/officeDocument" Target="/ppt/presentation.xml" Id="Rf6647006765a4e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7ee19b42f4239"/>
  </p:sldMasterIdLst>
  <p:notesMasterIdLst>
    <p:notesMasterId xmlns:r="http://schemas.openxmlformats.org/officeDocument/2006/relationships" r:id="R1e951cddbc9b4b80"/>
  </p:notesMasterIdLst>
  <p:sldIdLst>
    <p:sldId xmlns:r="http://schemas.openxmlformats.org/officeDocument/2006/relationships" id="256" r:id="R9569a86d26c045ac"/>
    <p:sldId xmlns:r="http://schemas.openxmlformats.org/officeDocument/2006/relationships" id="257" r:id="R1eed4ded14d04332"/>
    <p:sldId xmlns:r="http://schemas.openxmlformats.org/officeDocument/2006/relationships" id="258" r:id="R85f4cbc765e846aa"/>
    <p:sldId xmlns:r="http://schemas.openxmlformats.org/officeDocument/2006/relationships" id="259" r:id="R1f3c8b7abff84f92"/>
    <p:sldId xmlns:r="http://schemas.openxmlformats.org/officeDocument/2006/relationships" id="260" r:id="R0e1c8b8ca36a475c"/>
    <p:sldId xmlns:r="http://schemas.openxmlformats.org/officeDocument/2006/relationships" id="261" r:id="R3eb0c275da194837"/>
    <p:sldId xmlns:r="http://schemas.openxmlformats.org/officeDocument/2006/relationships" id="262" r:id="R36c8b3e035d24b66"/>
    <p:sldId xmlns:r="http://schemas.openxmlformats.org/officeDocument/2006/relationships" id="263" r:id="R386dccd7c1104ce4"/>
    <p:sldId xmlns:r="http://schemas.openxmlformats.org/officeDocument/2006/relationships" id="264" r:id="Rbc6d09a0988f400c"/>
    <p:sldId xmlns:r="http://schemas.openxmlformats.org/officeDocument/2006/relationships" id="265" r:id="R31d5821025e54b00"/>
    <p:sldId xmlns:r="http://schemas.openxmlformats.org/officeDocument/2006/relationships" id="266" r:id="Rade6230a7aa649ba"/>
    <p:sldId xmlns:r="http://schemas.openxmlformats.org/officeDocument/2006/relationships" id="267" r:id="R711c89b2fe584111"/>
    <p:sldId xmlns:r="http://schemas.openxmlformats.org/officeDocument/2006/relationships" id="268" r:id="R6cbaa4affdfc4579"/>
    <p:sldId xmlns:r="http://schemas.openxmlformats.org/officeDocument/2006/relationships" id="269" r:id="R6f36143d90bb4488"/>
    <p:sldId xmlns:r="http://schemas.openxmlformats.org/officeDocument/2006/relationships" id="270" r:id="Re1d564a5fc6f4c79"/>
    <p:sldId xmlns:r="http://schemas.openxmlformats.org/officeDocument/2006/relationships" id="271" r:id="R029f45fab40344fb"/>
    <p:sldId xmlns:r="http://schemas.openxmlformats.org/officeDocument/2006/relationships" id="272" r:id="R3b6c6de008c04a3c"/>
    <p:sldId xmlns:r="http://schemas.openxmlformats.org/officeDocument/2006/relationships" id="273" r:id="R244bc80d6d8e4500"/>
    <p:sldId xmlns:r="http://schemas.openxmlformats.org/officeDocument/2006/relationships" id="274" r:id="R11a122d4c6d64c24"/>
    <p:sldId xmlns:r="http://schemas.openxmlformats.org/officeDocument/2006/relationships" id="275" r:id="R737b7d21f2be461f"/>
    <p:sldId xmlns:r="http://schemas.openxmlformats.org/officeDocument/2006/relationships" id="276" r:id="R61d1ed5139b1488e"/>
    <p:sldId xmlns:r="http://schemas.openxmlformats.org/officeDocument/2006/relationships" id="277" r:id="R605295e21f8a4b39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1a23dc2782e456f" /><Relationship Type="http://schemas.openxmlformats.org/officeDocument/2006/relationships/slideMaster" Target="/ppt/slideMasters/slideMaster1.xml" Id="R9967ee19b42f4239" /><Relationship Type="http://schemas.openxmlformats.org/officeDocument/2006/relationships/notesMaster" Target="/ppt/notesMasters/notesMaster1.xml" Id="R1e951cddbc9b4b80" /><Relationship Type="http://schemas.openxmlformats.org/officeDocument/2006/relationships/presProps" Target="/ppt/presProps.xml" Id="R14e5ff2856f84e15" /><Relationship Type="http://schemas.openxmlformats.org/officeDocument/2006/relationships/tableStyles" Target="/ppt/tableStyles.xml" Id="R36b1c1da108b4c32" /><Relationship Type="http://schemas.openxmlformats.org/officeDocument/2006/relationships/slide" Target="/ppt/slides/slide1.xml" Id="R9569a86d26c045ac" /><Relationship Type="http://schemas.openxmlformats.org/officeDocument/2006/relationships/slide" Target="/ppt/slides/slide2.xml" Id="R1eed4ded14d04332" /><Relationship Type="http://schemas.openxmlformats.org/officeDocument/2006/relationships/slide" Target="/ppt/slides/slide3.xml" Id="R85f4cbc765e846aa" /><Relationship Type="http://schemas.openxmlformats.org/officeDocument/2006/relationships/slide" Target="/ppt/slides/slide4.xml" Id="R1f3c8b7abff84f92" /><Relationship Type="http://schemas.openxmlformats.org/officeDocument/2006/relationships/slide" Target="/ppt/slides/slide5.xml" Id="R0e1c8b8ca36a475c" /><Relationship Type="http://schemas.openxmlformats.org/officeDocument/2006/relationships/slide" Target="/ppt/slides/slide6.xml" Id="R3eb0c275da194837" /><Relationship Type="http://schemas.openxmlformats.org/officeDocument/2006/relationships/slide" Target="/ppt/slides/slide7.xml" Id="R36c8b3e035d24b66" /><Relationship Type="http://schemas.openxmlformats.org/officeDocument/2006/relationships/slide" Target="/ppt/slides/slide8.xml" Id="R386dccd7c1104ce4" /><Relationship Type="http://schemas.openxmlformats.org/officeDocument/2006/relationships/slide" Target="/ppt/slides/slide9.xml" Id="Rbc6d09a0988f400c" /><Relationship Type="http://schemas.openxmlformats.org/officeDocument/2006/relationships/slide" Target="/ppt/slides/slide10.xml" Id="R31d5821025e54b00" /><Relationship Type="http://schemas.openxmlformats.org/officeDocument/2006/relationships/slide" Target="/ppt/slides/slide11.xml" Id="Rade6230a7aa649ba" /><Relationship Type="http://schemas.openxmlformats.org/officeDocument/2006/relationships/slide" Target="/ppt/slides/slide12.xml" Id="R711c89b2fe584111" /><Relationship Type="http://schemas.openxmlformats.org/officeDocument/2006/relationships/slide" Target="/ppt/slides/slide13.xml" Id="R6cbaa4affdfc4579" /><Relationship Type="http://schemas.openxmlformats.org/officeDocument/2006/relationships/slide" Target="/ppt/slides/slide14.xml" Id="R6f36143d90bb4488" /><Relationship Type="http://schemas.openxmlformats.org/officeDocument/2006/relationships/slide" Target="/ppt/slides/slide15.xml" Id="Re1d564a5fc6f4c79" /><Relationship Type="http://schemas.openxmlformats.org/officeDocument/2006/relationships/slide" Target="/ppt/slides/slide16.xml" Id="R029f45fab40344fb" /><Relationship Type="http://schemas.openxmlformats.org/officeDocument/2006/relationships/slide" Target="/ppt/slides/slide17.xml" Id="R3b6c6de008c04a3c" /><Relationship Type="http://schemas.openxmlformats.org/officeDocument/2006/relationships/slide" Target="/ppt/slides/slide18.xml" Id="R244bc80d6d8e4500" /><Relationship Type="http://schemas.openxmlformats.org/officeDocument/2006/relationships/slide" Target="/ppt/slides/slide19.xml" Id="R11a122d4c6d64c24" /><Relationship Type="http://schemas.openxmlformats.org/officeDocument/2006/relationships/slide" Target="/ppt/slides/slide20.xml" Id="R737b7d21f2be461f" /><Relationship Type="http://schemas.openxmlformats.org/officeDocument/2006/relationships/slide" Target="/ppt/slides/slide21.xml" Id="R61d1ed5139b1488e" /><Relationship Type="http://schemas.openxmlformats.org/officeDocument/2006/relationships/slide" Target="/ppt/slides/slide22.xml" Id="R605295e21f8a4b3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ffa14031c624f7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cdfbdff78ed40c4" /><Relationship Type="http://schemas.openxmlformats.org/officeDocument/2006/relationships/notesMaster" Target="/ppt/notesMasters/notesMaster1.xml" Id="Raac95c9619464de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5f0de469b9a4eec" /><Relationship Type="http://schemas.openxmlformats.org/officeDocument/2006/relationships/notesMaster" Target="/ppt/notesMasters/notesMaster1.xml" Id="R98cdddf9df11475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15b966d0c4d44ee" /><Relationship Type="http://schemas.openxmlformats.org/officeDocument/2006/relationships/notesMaster" Target="/ppt/notesMasters/notesMaster1.xml" Id="R14979192aa5d459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d777daaf15e4644" /><Relationship Type="http://schemas.openxmlformats.org/officeDocument/2006/relationships/notesMaster" Target="/ppt/notesMasters/notesMaster1.xml" Id="Rc3a9940685e145e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95d94eb971d4ca8" /><Relationship Type="http://schemas.openxmlformats.org/officeDocument/2006/relationships/notesMaster" Target="/ppt/notesMasters/notesMaster1.xml" Id="R9b95c14780684e3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34f185cb6e648ce" /><Relationship Type="http://schemas.openxmlformats.org/officeDocument/2006/relationships/notesMaster" Target="/ppt/notesMasters/notesMaster1.xml" Id="R5fd48895a4f5424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b8213115e6b4b4a" /><Relationship Type="http://schemas.openxmlformats.org/officeDocument/2006/relationships/notesMaster" Target="/ppt/notesMasters/notesMaster1.xml" Id="R11c3d14748904fc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754b2126e3c4575" /><Relationship Type="http://schemas.openxmlformats.org/officeDocument/2006/relationships/notesMaster" Target="/ppt/notesMasters/notesMaster1.xml" Id="Rff3050f007af459f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d68a160bd4784061" /><Relationship Type="http://schemas.openxmlformats.org/officeDocument/2006/relationships/notesMaster" Target="/ppt/notesMasters/notesMaster1.xml" Id="Rccb8fdd48897454f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ad23bc28895a4cac" /><Relationship Type="http://schemas.openxmlformats.org/officeDocument/2006/relationships/notesMaster" Target="/ppt/notesMasters/notesMaster1.xml" Id="R8268c8f7193a4ff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64d8128f794b4d7f" /><Relationship Type="http://schemas.openxmlformats.org/officeDocument/2006/relationships/notesMaster" Target="/ppt/notesMasters/notesMaster1.xml" Id="R1eb44823d3684b8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620b06820ad4c19" /><Relationship Type="http://schemas.openxmlformats.org/officeDocument/2006/relationships/notesMaster" Target="/ppt/notesMasters/notesMaster1.xml" Id="R607ad705d05546e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9b19a5ab48a24f59" /><Relationship Type="http://schemas.openxmlformats.org/officeDocument/2006/relationships/notesMaster" Target="/ppt/notesMasters/notesMaster1.xml" Id="Rbbee12dfd92f4ad2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5c92236cdab54bc5" /><Relationship Type="http://schemas.openxmlformats.org/officeDocument/2006/relationships/notesMaster" Target="/ppt/notesMasters/notesMaster1.xml" Id="R636a1023970d467e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f00b04e4491245e6" /><Relationship Type="http://schemas.openxmlformats.org/officeDocument/2006/relationships/notesMaster" Target="/ppt/notesMasters/notesMaster1.xml" Id="Rb68f6cd0873a427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8bfc10967b54f9e" /><Relationship Type="http://schemas.openxmlformats.org/officeDocument/2006/relationships/notesMaster" Target="/ppt/notesMasters/notesMaster1.xml" Id="R5d1a34dfbf674f2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f2cf7d1090c4003" /><Relationship Type="http://schemas.openxmlformats.org/officeDocument/2006/relationships/notesMaster" Target="/ppt/notesMasters/notesMaster1.xml" Id="Rc37de5a7ac4a476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49b52f537ab45ce" /><Relationship Type="http://schemas.openxmlformats.org/officeDocument/2006/relationships/notesMaster" Target="/ppt/notesMasters/notesMaster1.xml" Id="R529d7ee22bf540f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13b82b817e34807" /><Relationship Type="http://schemas.openxmlformats.org/officeDocument/2006/relationships/notesMaster" Target="/ppt/notesMasters/notesMaster1.xml" Id="Rbbef902018e843e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910a0fda33a43e4" /><Relationship Type="http://schemas.openxmlformats.org/officeDocument/2006/relationships/notesMaster" Target="/ppt/notesMasters/notesMaster1.xml" Id="R5599a00541ff4f7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77a6cdd1a0548f8" /><Relationship Type="http://schemas.openxmlformats.org/officeDocument/2006/relationships/notesMaster" Target="/ppt/notesMasters/notesMaster1.xml" Id="R999e2f0dfa7c40f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044849f4f754136" /><Relationship Type="http://schemas.openxmlformats.org/officeDocument/2006/relationships/notesMaster" Target="/ppt/notesMasters/notesMaster1.xml" Id="R87aff2f1abbb449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Cel otwarcia: ustawic ton praktyczny, nie moralizatorski.</a:t>
            </a:r>
          </a:p>
          <a:p xmlns:a="http://schemas.openxmlformats.org/drawingml/2006/main">
            <a:r>
              <a:t>Powiedz: dzisiaj nie uczymy sie byc nieufni wobec wszystkiego, tylko szybciej odrozniac sygnaly alarmowe od normalnej informacji.</a:t>
            </a:r>
          </a:p>
          <a:p xmlns:a="http://schemas.openxmlformats.org/drawingml/2006/main">
            <a:r>
              <a:t>Zapowiedz, ze po czesci teoretycznej przechodzimy do mini escape roomu / gry z newsami.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Skrypt: transformacja energetyczna Slaska, smog i lokalne polprawdy.</a:t>
            </a:r>
          </a:p>
          <a:p xmlns:a="http://schemas.openxmlformats.org/drawingml/2006/main">
            <a:r>
              <a:t>Widoczne 134 -&gt; 16 pochodzi z miejskiego tekstu za lata 2010 -&gt; 2023. W 2024 miasto podalo 21 dni.</a:t>
            </a:r>
          </a:p>
          <a:p xmlns:a="http://schemas.openxmlformats.org/drawingml/2006/main">
            <a:r>
              <a:t>Mozesz zapytac: czy informacja o pompie ciepla, rachunkach albo dotacjach brzmi inaczej, gdy wrzuci ja znajomy, lokalny profil albo anonimowy fanpage?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Zrob live demo: otworz katalog CEBRF KNF i pokaz ostatnie przyklady.</a:t>
            </a:r>
          </a:p>
          <a:p xmlns:a="http://schemas.openxmlformats.org/drawingml/2006/main">
            <a:r>
              <a:t>Nie skupiaj sie na nazwiskach, tylko na schemacie: autorytet + obietnica szybkiego zysku + presja czasu.</a:t>
            </a:r>
          </a:p>
          <a:p xmlns:a="http://schemas.openxmlformats.org/drawingml/2006/main">
            <a:r>
              <a:t>Jesli internet na sali zawiedzie, slajd ma screenshot jako backup.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druga po części o przykładach i deepfake.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1. Deepfake to tylko wideo - prawda czy fałsz?</a:t>
            </a:r>
          </a:p>
          <a:p xmlns:a="http://schemas.openxmlformats.org/drawingml/2006/main">
            <a:r>
              <a:t>2. Co powinno zapalić lampkę ostrzegawczą?</a:t>
            </a:r>
          </a:p>
          <a:p xmlns:a="http://schemas.openxmlformats.org/drawingml/2006/main">
            <a:r>
              <a:t>3. Dlaczego lokalne tematy są podatne na manipulację?</a:t>
            </a:r>
          </a:p>
          <a:p xmlns:a="http://schemas.openxmlformats.org/drawingml/2006/main">
            <a:r>
              <a:t>4. Który krok STOP robisz jako pierwszy?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Popros grupe, zeby zapamietala nie definicje, tylko ruch: STOP przed udostepnieniem.</a:t>
            </a:r>
          </a:p>
          <a:p xmlns:a="http://schemas.openxmlformats.org/drawingml/2006/main">
            <a:r>
              <a:t>S: zatrzymaj sie. T: odszukaj zrodlo. O: obejrzyj kontekst. P: potwierdz gdzie indziej.</a:t>
            </a:r>
          </a:p>
          <a:p xmlns:a="http://schemas.openxmlformats.org/drawingml/2006/main">
            <a:r>
              <a:t>To jest rdzen pracy w escape roomie.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Ten slajd ma byc praktyczny: pokaz, ze to sa prawdziwe strony, a nie abstrakcyjne hasla.</a:t>
            </a:r>
          </a:p>
          <a:p xmlns:a="http://schemas.openxmlformats.org/drawingml/2006/main">
            <a:r>
              <a:t>Do obrazow uzyj Google Images/TinEye na slajdzie demo; do fact-checkingu Demagog/FakeHunter; do wideo InVID; do deepfake/fraudu katalog CEBRF KNF.</a:t>
            </a:r>
          </a:p>
          <a:p xmlns:a="http://schemas.openxmlformats.org/drawingml/2006/main">
            <a:r>
              <a:t>TinEye blokuje automatyczne zrzuty ekranu Cloudflare, dlatego zostaje jako link, nie screenshot.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Pokaz na zywo albo uzyj tego slajdu jako backupu.</a:t>
            </a:r>
          </a:p>
          <a:p xmlns:a="http://schemas.openxmlformats.org/drawingml/2006/main">
            <a:r>
              <a:t>Najwazniejszy wniosek: zdjecie z prawdziwego zdarzenia moze byc uzyte w falszywym kontekście.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Skryptowy sens: jesli lubisz i ogladzasz jeden typ tresci, system zaczyna podawac wiecej podobnych tresci.</a:t>
            </a:r>
          </a:p>
          <a:p xmlns:a="http://schemas.openxmlformats.org/drawingml/2006/main">
            <a:r>
              <a:t>Podkresl, ze to nie jest spisek jednej aplikacji, tylko model biznesowy uwagi.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 skrypcie sa przyklady: falszywe zbiorki po powodziach, deepfake przed wyborami, dezinformacja energetyczna, smog.</a:t>
            </a:r>
          </a:p>
          <a:p xmlns:a="http://schemas.openxmlformats.org/drawingml/2006/main">
            <a:r>
              <a:t>Widoczny slajd zostawia je jako kategorie do rozmowy, bo szczegol 'Spotify' nie zostal potwierdzony w lokalnych zrodlach podczas weryfikacji.</a:t>
            </a:r>
          </a:p>
          <a:p xmlns:a="http://schemas.openxmlformats.org/drawingml/2006/main">
            <a:r>
              <a:t>Pytanie do grupy: ktory typ historii najlatwiej udostepnic bez sprawdzenia?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finalna przed puentą.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1. Które narzędzie pomaga przy obrazie?</a:t>
            </a:r>
          </a:p>
          <a:p xmlns:a="http://schemas.openxmlformats.org/drawingml/2006/main">
            <a:r>
              <a:t>2. Co sprawdzisz w drugim źródle?</a:t>
            </a:r>
          </a:p>
          <a:p xmlns:a="http://schemas.openxmlformats.org/drawingml/2006/main">
            <a:r>
              <a:t>3. Kiedy warto użyć CEBRF KNF?</a:t>
            </a:r>
          </a:p>
          <a:p xmlns:a="http://schemas.openxmlformats.org/drawingml/2006/main">
            <a:r>
              <a:t>4. Co oznacza T w STOP?</a:t>
            </a:r>
          </a:p>
          <a:p xmlns:a="http://schemas.openxmlformats.org/drawingml/2006/main">
            <a:r>
              <a:t>5. Ile sekund sceptycyzmu wystarczy na start?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To slajd puenty. Nie chodzi o to, zeby nikomu nie ufac.</a:t>
            </a:r>
          </a:p>
          <a:p xmlns:a="http://schemas.openxmlformats.org/drawingml/2006/main">
            <a:r>
              <a:t>Chodzi o to, zeby nie dac sie wykorzystac jako wzmacniacz tresci, ktore ktos zaprojektowal pod nasze emocje.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Checklist ze skryptu: zainstaluj/otworz InVID, zapisz Demagog, sprawdz jedna goraca informacje metoda STOP, odwiedz katalog deepfake CEBRF KNF.</a:t>
            </a:r>
          </a:p>
          <a:p xmlns:a="http://schemas.openxmlformats.org/drawingml/2006/main">
            <a:r>
              <a:t>QR-y i podpisy sa klikalne w pliku PPTX.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Przejscie z teorii do praktyki.</a:t>
            </a:r>
          </a:p>
          <a:p xmlns:a="http://schemas.openxmlformats.org/drawingml/2006/main">
            <a:r>
              <a:t>Podziel sale na zespoly. Kazdy zespol dostaje pakiet raportow z regionu/swiata.</a:t>
            </a:r>
          </a:p>
          <a:p xmlns:a="http://schemas.openxmlformats.org/drawingml/2006/main">
            <a:r>
              <a:t>Zasada: nie wygrywa ten, kto najszybciej krzyczy, tylko ten, kto potrafi wskazac dowod.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Skryptowy hook: 150 odblokowan dziennie jako pytanie do sali, nie jako twarda statystyka.</a:t>
            </a:r>
          </a:p>
          <a:p xmlns:a="http://schemas.openxmlformats.org/drawingml/2006/main">
            <a:r>
              <a:t>Twarde dane z NASK 2025: nastolatki deklaruja prawie 5 godzin online w dni powszednie i 5 godzin 16 minut w weekendy.</a:t>
            </a:r>
          </a:p>
          <a:p xmlns:a="http://schemas.openxmlformats.org/drawingml/2006/main">
            <a:r>
              <a:t>NASK podaje tez, ze 63% badanych nie zna terminu deepfake. To dobry moment na pytanie: kto z Was widzial cos, co moglo byc deepfake?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Nie zatrzymuj sie zbyt dlugo na definicjach. Chodzi o wspolny jezyk na czas warsztatu.</a:t>
            </a:r>
          </a:p>
          <a:p xmlns:a="http://schemas.openxmlformats.org/drawingml/2006/main">
            <a:r>
              <a:t>Podkresl roznice: misinformacja moze byc przypadkowa, dezinformacja jest intencjonalna.</a:t>
            </a:r>
          </a:p>
          <a:p xmlns:a="http://schemas.openxmlformats.org/drawingml/2006/main">
            <a:r>
              <a:t>Clickbait nie zawsze jest falszywy, ale jest zaprojektowany tak, by ominac spokojne myslenie.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Powiedz: najpierw zobaczymy mechanizm, potem nauczymy sie prostego hamulca STOP, potem sprawdzimy przyklady z regionu.</a:t>
            </a:r>
          </a:p>
          <a:p xmlns:a="http://schemas.openxmlformats.org/drawingml/2006/main">
            <a:r>
              <a:t>Ustaw oczekiwanie na gre: szybciej nie znaczy gorzej, o ile mamy procedure.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rozgrzewkowa po slajdzie planu.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1. Które zdanie najlepiej definiuje fake news?</a:t>
            </a:r>
          </a:p>
          <a:p xmlns:a="http://schemas.openxmlformats.org/drawingml/2006/main">
            <a:r>
              <a:t>2. Czy clickbait zawsze jest fałszywy?</a:t>
            </a:r>
          </a:p>
          <a:p xmlns:a="http://schemas.openxmlformats.org/drawingml/2006/main">
            <a:r>
              <a:t>3. Co jest przykładem dezinformacji?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Celem jest pokazac, ze fake news ma historie, ale AI podbija realizm i skale.</a:t>
            </a:r>
          </a:p>
          <a:p xmlns:a="http://schemas.openxmlformats.org/drawingml/2006/main">
            <a:r>
              <a:t>Veles 2016: klasyczny przyklad serwisow tworzonych dla klikow i wplywu.</a:t>
            </a:r>
          </a:p>
          <a:p xmlns:a="http://schemas.openxmlformats.org/drawingml/2006/main">
            <a:r>
              <a:t>Hiszpania 2023: przyklad, ze deepfake nie jest tylko polityka; dotyka mlodych i grup szkolnych.</a:t>
            </a:r>
          </a:p>
          <a:p xmlns:a="http://schemas.openxmlformats.org/drawingml/2006/main">
            <a:r>
              <a:t>Przy Polsce 2024 zachowaj ogolnosc, jesli nie pokazujesz konkretnego materialu z lokalnego zrodla.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Wyjasnij prosto: dezinformacja nie musi przekonac wszystkich. Wystarczy, ze poruszy wystarczajaco wiele osob.</a:t>
            </a:r>
          </a:p>
          <a:p xmlns:a="http://schemas.openxmlformats.org/drawingml/2006/main">
            <a:r>
              <a:t>Uzyj porownania ze skryptu: neutralny artykul moze miec 100 wyswietlen, a emocjonalny naglowek 100 000.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Zaznacz uczciwie: 400 x 200 to model matematyczny pokazujacy mechanizm skali.</a:t>
            </a:r>
          </a:p>
          <a:p xmlns:a="http://schemas.openxmlformats.org/drawingml/2006/main">
            <a:r>
              <a:t>Najwazniejszy wniosek: dezinformacja czesto nie potrzebuje jednej bardzo znanej osoby, tylko wielu powtorzen.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ef92058944fe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68eb4f1ea744f8f" /><Relationship Type="http://schemas.openxmlformats.org/officeDocument/2006/relationships/slideLayout" Target="/ppt/slideLayouts/slideLayout1.xml" Id="R9a3cc53612ca4be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3cc53612ca4be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dd1514fb348b9" /><Relationship Type="http://schemas.openxmlformats.org/officeDocument/2006/relationships/image" Target="/ppt/media/image.jpeg" Id="Rc78d4fbe64c44871" /><Relationship Type="http://schemas.openxmlformats.org/officeDocument/2006/relationships/image" Target="/ppt/media/image.png" Id="R480d762932664a43" /><Relationship Type="http://schemas.openxmlformats.org/officeDocument/2006/relationships/image" Target="/ppt/media/image2.png" Id="R7c35645f13324854" /><Relationship Type="http://schemas.openxmlformats.org/officeDocument/2006/relationships/notesSlide" Target="/ppt/notesSlides/notesSlide1.xml" Id="R5a7e73b20171407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5c4c67f314ce6" /><Relationship Type="http://schemas.openxmlformats.org/officeDocument/2006/relationships/image" Target="/ppt/media/image11.png" Id="Rfe24e5fea0e6464c" /><Relationship Type="http://schemas.openxmlformats.org/officeDocument/2006/relationships/hyperlink" Target="https://www.rybnik.eu/dla-mieszkancow/aktualnosci/aktualnosc/rybnik-absolutnym-liderem-czystego-powietrza" TargetMode="External" Id="R28f28b0e4c224706" /><Relationship Type="http://schemas.openxmlformats.org/officeDocument/2006/relationships/notesSlide" Target="/ppt/notesSlides/notesSlide10.xml" Id="R899f0b9672ab424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422a344484e70" /><Relationship Type="http://schemas.openxmlformats.org/officeDocument/2006/relationships/image" Target="/ppt/media/image12.png" Id="Rb0a0c4618fea48f1" /><Relationship Type="http://schemas.openxmlformats.org/officeDocument/2006/relationships/image" Target="/ppt/media/image13.png" Id="R91704ca5fe614559" /><Relationship Type="http://schemas.openxmlformats.org/officeDocument/2006/relationships/hyperlink" Target="https://cebrf.knf.gov.pl/deepfake" TargetMode="External" Id="Re5349584df924e13" /><Relationship Type="http://schemas.openxmlformats.org/officeDocument/2006/relationships/notesSlide" Target="/ppt/notesSlides/notesSlide11.xml" Id="R127e29bfc223456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e68775cdf4c68" /><Relationship Type="http://schemas.openxmlformats.org/officeDocument/2006/relationships/image" Target="/ppt/media/image14.png" Id="R3d3eba4dccb54219" /><Relationship Type="http://schemas.openxmlformats.org/officeDocument/2006/relationships/notesSlide" Target="/ppt/notesSlides/notesSlide12.xml" Id="Rb9c77ac343c7477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a72f057904bbe" /><Relationship Type="http://schemas.openxmlformats.org/officeDocument/2006/relationships/image" Target="/ppt/media/image15.png" Id="Rafecf7f84d054f0c" /><Relationship Type="http://schemas.openxmlformats.org/officeDocument/2006/relationships/notesSlide" Target="/ppt/notesSlides/notesSlide13.xml" Id="R22349d904cd547d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9743292ff4992" /><Relationship Type="http://schemas.openxmlformats.org/officeDocument/2006/relationships/image" Target="/ppt/media/image16.png" Id="R9ddbc3feacce48be" /><Relationship Type="http://schemas.openxmlformats.org/officeDocument/2006/relationships/image" Target="/ppt/media/image17.png" Id="R05c4f90c8bff4339" /><Relationship Type="http://schemas.openxmlformats.org/officeDocument/2006/relationships/hyperlink" Target="https://demagog.org.pl/" TargetMode="External" Id="Re961402ba2a54700" /><Relationship Type="http://schemas.openxmlformats.org/officeDocument/2006/relationships/image" Target="/ppt/media/image18.png" Id="R524bede41157424d" /><Relationship Type="http://schemas.openxmlformats.org/officeDocument/2006/relationships/hyperlink" Target="https://fakehunter.pap.pl/" TargetMode="External" Id="R9b3f5a00c7a74285" /><Relationship Type="http://schemas.openxmlformats.org/officeDocument/2006/relationships/image" Target="/ppt/media/image19.png" Id="Rd4454cf3dd574edd" /><Relationship Type="http://schemas.openxmlformats.org/officeDocument/2006/relationships/hyperlink" Target="https://www.invid-project.eu/tools-and-services/invid-verification-plugin/" TargetMode="External" Id="Rb7440cc3c508471d" /><Relationship Type="http://schemas.openxmlformats.org/officeDocument/2006/relationships/image" Target="/ppt/media/image20.png" Id="R80ee2c9cdc2740d3" /><Relationship Type="http://schemas.openxmlformats.org/officeDocument/2006/relationships/hyperlink" Target="https://cebrf.knf.gov.pl/deepfake" TargetMode="External" Id="R7fe7ae5aa6254451" /><Relationship Type="http://schemas.openxmlformats.org/officeDocument/2006/relationships/hyperlink" Target="https://images.google.com/" TargetMode="External" Id="R88c209743ceb4fdd" /><Relationship Type="http://schemas.openxmlformats.org/officeDocument/2006/relationships/hyperlink" Target="https://tineye.com/" TargetMode="External" Id="R60b09e71dcb645d0" /><Relationship Type="http://schemas.openxmlformats.org/officeDocument/2006/relationships/notesSlide" Target="/ppt/notesSlides/notesSlide14.xml" Id="Rc612fdc947024bd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502cb3e45421d" /><Relationship Type="http://schemas.openxmlformats.org/officeDocument/2006/relationships/image" Target="/ppt/media/image21.png" Id="R77e4cef32a7246ce" /><Relationship Type="http://schemas.openxmlformats.org/officeDocument/2006/relationships/hyperlink" Target="https://images.google.com/" TargetMode="External" Id="R31a662b39efa48b1" /><Relationship Type="http://schemas.openxmlformats.org/officeDocument/2006/relationships/hyperlink" Target="https://tineye.com/" TargetMode="External" Id="Re021e0a71a964abe" /><Relationship Type="http://schemas.openxmlformats.org/officeDocument/2006/relationships/notesSlide" Target="/ppt/notesSlides/notesSlide15.xml" Id="R877f2601342a460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0519f457e44fb" /><Relationship Type="http://schemas.openxmlformats.org/officeDocument/2006/relationships/image" Target="/ppt/media/image22.png" Id="R5f5fda8f2d8e45a4" /><Relationship Type="http://schemas.openxmlformats.org/officeDocument/2006/relationships/notesSlide" Target="/ppt/notesSlides/notesSlide16.xml" Id="Re38daaf79b4b4db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6f29ebdc44ff4" /><Relationship Type="http://schemas.openxmlformats.org/officeDocument/2006/relationships/image" Target="/ppt/media/image23.png" Id="R7a41b43924cf41c7" /><Relationship Type="http://schemas.openxmlformats.org/officeDocument/2006/relationships/notesSlide" Target="/ppt/notesSlides/notesSlide17.xml" Id="R04524feb02b24530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82612970a4e33" /><Relationship Type="http://schemas.openxmlformats.org/officeDocument/2006/relationships/image" Target="/ppt/media/image24.png" Id="R818861b827bf4278" /><Relationship Type="http://schemas.openxmlformats.org/officeDocument/2006/relationships/notesSlide" Target="/ppt/notesSlides/notesSlide18.xml" Id="R131de35f09a34c5b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d3fb5e38d43aa" /><Relationship Type="http://schemas.openxmlformats.org/officeDocument/2006/relationships/image" Target="/ppt/media/image25.png" Id="R6588af990c814717" /><Relationship Type="http://schemas.openxmlformats.org/officeDocument/2006/relationships/notesSlide" Target="/ppt/notesSlides/notesSlide19.xml" Id="Rea458004e43148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2eb22a36f4be1" /><Relationship Type="http://schemas.openxmlformats.org/officeDocument/2006/relationships/hyperlink" Target="https://mlodzidlademokracji.pl/ankiety/fake-news-i-dezinformacja-pre-test" TargetMode="External" Id="Rdb44995b04094763" /><Relationship Type="http://schemas.openxmlformats.org/officeDocument/2006/relationships/image" Target="/ppt/media/image3.png" Id="R3333497432674bf3" /><Relationship Type="http://schemas.openxmlformats.org/officeDocument/2006/relationships/notesSlide" Target="/ppt/notesSlides/notesSlide2.xml" Id="Rca5fc19bb1f7481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9b0c8056449d4" /><Relationship Type="http://schemas.openxmlformats.org/officeDocument/2006/relationships/image" Target="/ppt/media/image26.png" Id="Rad8b3cb5b46546a6" /><Relationship Type="http://schemas.openxmlformats.org/officeDocument/2006/relationships/image" Target="/ppt/media/image27.png" Id="R9e7e4f12cac147c6" /><Relationship Type="http://schemas.openxmlformats.org/officeDocument/2006/relationships/hyperlink" Target="https://www.invid-project.eu/tools-and-services/invid-verification-plugin/" TargetMode="External" Id="R966b1186d3ce46ec" /><Relationship Type="http://schemas.openxmlformats.org/officeDocument/2006/relationships/image" Target="/ppt/media/image28.png" Id="R714fac7f440246a4" /><Relationship Type="http://schemas.openxmlformats.org/officeDocument/2006/relationships/hyperlink" Target="https://demagog.org.pl/" TargetMode="External" Id="R8aeb7bddd2ae4b13" /><Relationship Type="http://schemas.openxmlformats.org/officeDocument/2006/relationships/image" Target="/ppt/media/image29.png" Id="R8a145107ba2f4c16" /><Relationship Type="http://schemas.openxmlformats.org/officeDocument/2006/relationships/hyperlink" Target="https://cebrf.knf.gov.pl/deepfake" TargetMode="External" Id="R40638e7cded74e55" /><Relationship Type="http://schemas.openxmlformats.org/officeDocument/2006/relationships/image" Target="/ppt/media/image30.png" Id="R495edbe1cf5f4f52" /><Relationship Type="http://schemas.openxmlformats.org/officeDocument/2006/relationships/hyperlink" Target="https://images.google.com/" TargetMode="External" Id="R4b45bfc662554897" /><Relationship Type="http://schemas.openxmlformats.org/officeDocument/2006/relationships/notesSlide" Target="/ppt/notesSlides/notesSlide20.xml" Id="Rb3d61f5e36c04950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29629b22d4696" /><Relationship Type="http://schemas.openxmlformats.org/officeDocument/2006/relationships/hyperlink" Target="https://mlodzidlademokracji.pl/ankiety/fake-news-i-dezinformacja-post-test" TargetMode="External" Id="R70c5f9b292074ad5" /><Relationship Type="http://schemas.openxmlformats.org/officeDocument/2006/relationships/image" Target="/ppt/media/image31.png" Id="R7d0ce5f183584b09" /><Relationship Type="http://schemas.openxmlformats.org/officeDocument/2006/relationships/notesSlide" Target="/ppt/notesSlides/notesSlide21.xml" Id="Rf0df9bb11d9b4d78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ba1db37a44b28" /><Relationship Type="http://schemas.openxmlformats.org/officeDocument/2006/relationships/image" Target="/ppt/media/image2.jpeg" Id="Rbee296419e74417b" /><Relationship Type="http://schemas.openxmlformats.org/officeDocument/2006/relationships/image" Target="/ppt/media/image32.png" Id="R571c0c59d65e4200" /><Relationship Type="http://schemas.openxmlformats.org/officeDocument/2006/relationships/image" Target="/ppt/media/image33.png" Id="R0cc43770432d4eae" /><Relationship Type="http://schemas.openxmlformats.org/officeDocument/2006/relationships/notesSlide" Target="/ppt/notesSlides/notesSlide22.xml" Id="R16fac7fadc2347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da8c1602c401e" /><Relationship Type="http://schemas.openxmlformats.org/officeDocument/2006/relationships/image" Target="/ppt/media/image4.png" Id="R449b97085b6a4a72" /><Relationship Type="http://schemas.openxmlformats.org/officeDocument/2006/relationships/hyperlink" Target="https://www.nask.pl/aktualnosci/co-dzieci-robia-w-sieci-nowy-raport-nastolatki" TargetMode="External" Id="R20467618d16d448d" /><Relationship Type="http://schemas.openxmlformats.org/officeDocument/2006/relationships/notesSlide" Target="/ppt/notesSlides/notesSlide3.xml" Id="R2df8291e7c4143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a42653de04b6c" /><Relationship Type="http://schemas.openxmlformats.org/officeDocument/2006/relationships/image" Target="/ppt/media/image5.png" Id="Rc0ae70950d464ede" /><Relationship Type="http://schemas.openxmlformats.org/officeDocument/2006/relationships/notesSlide" Target="/ppt/notesSlides/notesSlide4.xml" Id="R240a69c983ab48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7e1941bee4227" /><Relationship Type="http://schemas.openxmlformats.org/officeDocument/2006/relationships/image" Target="/ppt/media/image6.png" Id="R3a053ed01197475a" /><Relationship Type="http://schemas.openxmlformats.org/officeDocument/2006/relationships/notesSlide" Target="/ppt/notesSlides/notesSlide5.xml" Id="R4ab54eb4c2504d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b204a0ecb4621" /><Relationship Type="http://schemas.openxmlformats.org/officeDocument/2006/relationships/image" Target="/ppt/media/image7.png" Id="R4d40dd0913534fe4" /><Relationship Type="http://schemas.openxmlformats.org/officeDocument/2006/relationships/notesSlide" Target="/ppt/notesSlides/notesSlide6.xml" Id="R558530d1054f49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36810e5aa435b" /><Relationship Type="http://schemas.openxmlformats.org/officeDocument/2006/relationships/image" Target="/ppt/media/image8.png" Id="R4cd723eff5fd40b0" /><Relationship Type="http://schemas.openxmlformats.org/officeDocument/2006/relationships/hyperlink" Target="https://www.bbc.com/news/magazine-38168281" TargetMode="External" Id="Rac76a9d93445416c" /><Relationship Type="http://schemas.openxmlformats.org/officeDocument/2006/relationships/hyperlink" Target="https://www.bbc.com/news/world-europe-66877718" TargetMode="External" Id="R0abd6bb8890e4dcb" /><Relationship Type="http://schemas.openxmlformats.org/officeDocument/2006/relationships/notesSlide" Target="/ppt/notesSlides/notesSlide7.xml" Id="Ra68ab1c447c94aa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3ed889e694ec9" /><Relationship Type="http://schemas.openxmlformats.org/officeDocument/2006/relationships/image" Target="/ppt/media/image9.png" Id="R5bb9047d14804535" /><Relationship Type="http://schemas.openxmlformats.org/officeDocument/2006/relationships/notesSlide" Target="/ppt/notesSlides/notesSlide8.xml" Id="Rdca3216913a34da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a15d803264876" /><Relationship Type="http://schemas.openxmlformats.org/officeDocument/2006/relationships/image" Target="/ppt/media/image10.png" Id="Rbe9568cab50a48a0" /><Relationship Type="http://schemas.openxmlformats.org/officeDocument/2006/relationships/notesSlide" Target="/ppt/notesSlides/notesSlide9.xml" Id="R89d06405d895477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510D1A9-699B-4DE0-A431-FC28F45D3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2EBC38-F21E-4CDC-BC19-03A629C65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524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3B30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F1B60A-3E1B-4A6E-B429-A00F77C79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0005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B028D0C-5FD5-4E85-A2CB-F23540DCF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00000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8d4fbe64c44871"/>
          <a:srcRect xmlns:a="http://schemas.openxmlformats.org/drawingml/2006/main" l="16026" t="0" r="1602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723900"/>
            <a:ext cx="5048250" cy="4953000"/>
          </a:xfrm>
          <a:prstGeom xmlns:a="http://schemas.openxmlformats.org/drawingml/2006/main" prst="round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CA777C-9BBC-49A2-B665-3A67C054D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723900"/>
            <a:ext cx="5048250" cy="4953000"/>
          </a:xfrm>
          <a:prstGeom xmlns:a="http://schemas.openxmlformats.org/drawingml/2006/main" prst="roundRect">
            <a:avLst>
              <a:gd name="adj" fmla="val 2308"/>
            </a:avLst>
          </a:prstGeom>
          <a:solidFill xmlns:a="http://schemas.openxmlformats.org/drawingml/2006/main">
            <a:srgbClr val="031D46">
              <a:alpha val="66667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A6FD6E-287D-4CBC-B3E1-F933C944F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2192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>
              <a:alpha val="13333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C8147E9-303C-41EB-8FA3-8D182FF08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781050"/>
            <a:ext cx="952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975" b="1">
                <a:solidFill>
                  <a:srgbClr val="F0B329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F0B329"/>
                </a:solidFill>
                <a:latin typeface="Avenir Next"/>
                <a:ea typeface="Avenir Next"/>
                <a:cs typeface="Avenir Next"/>
              </a:rPr>
              <a:t>WARSZTAT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B3A98A1-6A34-4BEA-938B-19FDAC0D6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33500"/>
            <a:ext cx="5334000" cy="895350"/>
          </a:xfrm>
          <a:prstGeom xmlns:a="http://schemas.openxmlformats.org/drawingml/2006/main" prst="roundRect">
            <a:avLst>
              <a:gd name="adj" fmla="val 12766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5000"/>
              </a:lnSpc>
              <a:buNone/>
              <a:defRPr sz="55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55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Fake news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5BE40E7-AEAE-44BD-BE0F-04DBDA0B3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5619750" cy="1619250"/>
          </a:xfrm>
          <a:prstGeom xmlns:a="http://schemas.openxmlformats.org/drawingml/2006/main" prst="roundRect">
            <a:avLst>
              <a:gd name="adj" fmla="val 705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2000"/>
              </a:lnSpc>
              <a:buNone/>
              <a:defRPr sz="43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3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instrukcja</a:t>
            </a:r>
          </a:p>
          <a:p xmlns:a="http://schemas.openxmlformats.org/drawingml/2006/main">
            <a:pPr algn="l">
              <a:lnSpc>
                <a:spcPct val="82000"/>
              </a:lnSpc>
              <a:buNone/>
              <a:defRPr sz="43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3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rozpoznawania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12CF006-AFF5-4EE9-9598-DF440D35A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57650"/>
            <a:ext cx="4953000" cy="381000"/>
          </a:xfrm>
          <a:prstGeom xmlns:a="http://schemas.openxmlformats.org/drawingml/2006/main" prst="roundRect">
            <a:avLst>
              <a:gd name="adj" fmla="val 3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800" b="0">
                <a:solidFill>
                  <a:srgbClr val="F3F7F9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F3F7F9"/>
                </a:solidFill>
                <a:latin typeface="Avenir Next"/>
                <a:ea typeface="Avenir Next"/>
                <a:cs typeface="Avenir Next"/>
              </a:rPr>
              <a:t>Jak nie zostać narzędziem dezinformacji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E1705D-7D9B-423A-BADB-808C6E4C2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86300"/>
            <a:ext cx="61912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2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 | czerwiec 2026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70DAEB9-A16F-49B3-B969-D38F86DAE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181600"/>
            <a:ext cx="5143500" cy="809625"/>
          </a:xfrm>
          <a:prstGeom xmlns:a="http://schemas.openxmlformats.org/drawingml/2006/main" prst="roundRect">
            <a:avLst>
              <a:gd name="adj" fmla="val 141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0d762932664a43"/>
          <a:stretch xmlns:a="http://schemas.openxmlformats.org/drawingml/2006/main"/>
        </p:blipFill>
        <p:spPr>
          <a:xfrm xmlns:a="http://schemas.openxmlformats.org/drawingml/2006/main">
            <a:off x="738334" y="5257800"/>
            <a:ext cx="4924132" cy="657225"/>
          </a:xfrm>
          <a:prstGeom xmlns:a="http://schemas.openxmlformats.org/drawingml/2006/main" prst="rect">
            <a:avLst/>
          </a:prstGeom>
        </p:spPr>
      </p:pic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35645f13324854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B295B9A-8CB9-42F2-871B-B333FD998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293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8716442-7675-41C3-AB04-FE3092939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29350"/>
            <a:ext cx="39052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materiał warsztatowy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D605EE2-A391-4DD1-A1AA-F5A8D9181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rPr>
              <a:t>01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DE7884E-A352-4E8C-8CA9-C9ED8258C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3455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0166976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1F59B5F-0FBE-482B-95FD-3A091A335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766B61-F7EB-4091-B5F8-4415F1FEC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524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39ED64A-E145-40D1-A880-39206700D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0005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DE10A79-C956-42B0-A4CC-3EABEE49A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00000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8473AFD-8D10-4146-9B66-35D376654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"/>
            <a:ext cx="4762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6FEA171-8CFD-4281-86C8-1147274DE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61950"/>
            <a:ext cx="7905750" cy="723900"/>
          </a:xfrm>
          <a:prstGeom xmlns:a="http://schemas.openxmlformats.org/drawingml/2006/main" prst="roundRect">
            <a:avLst>
              <a:gd name="adj" fmla="val 1578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Lokalnie: temat gotowy na półprawdy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2215ED4-1D1B-49F6-AFA4-E64A28446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1066800"/>
            <a:ext cx="68580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Energia, smog i transformacja Śląska</a:t>
            </a:r>
          </a:p>
        </p:txBody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24e5fea0e6464c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0109C6-E1FD-4DBA-B165-C4B18A7EB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293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2D81C3-37B0-4E6B-9FBE-3EEB43B46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29350"/>
            <a:ext cx="39052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Rybnik.eu / PAS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3C0EC9E-0F37-45D4-A544-AF0A59038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rPr>
              <a:t>09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2ECB929-7A5D-4A56-9DAF-2C2A993B9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34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250FE7-28F3-40ED-B6F6-2F4F3DC83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809750"/>
            <a:ext cx="2905125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081C36">
              <a:alpha val="90980"/>
            </a:srgbClr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9B0A4B-5F42-4E6A-B763-921B608CD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209800"/>
            <a:ext cx="26670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39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9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134 -&gt; 16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31FDBEF-0B7F-4936-A09F-CE59A4A9E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009900"/>
            <a:ext cx="2381250" cy="476250"/>
          </a:xfrm>
          <a:prstGeom xmlns:a="http://schemas.openxmlformats.org/drawingml/2006/main" prst="roundRect">
            <a:avLst>
              <a:gd name="adj" fmla="val 24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dni z przekroczeniem PM10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425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2010 → 2023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8D5E79-49FD-4D0D-A0D8-3B8109525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676650"/>
            <a:ext cx="2476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12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2024: 21 dni według komunikatu miasta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318B332-48CF-4C39-8669-F3E32B860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809750"/>
            <a:ext cx="2905125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081C36">
              <a:alpha val="90980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7883761-777C-4EEE-BE51-1D154C3E1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190750"/>
            <a:ext cx="2381250" cy="857250"/>
          </a:xfrm>
          <a:prstGeom xmlns:a="http://schemas.openxmlformats.org/drawingml/2006/main" prst="roundRect">
            <a:avLst>
              <a:gd name="adj" fmla="val 1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82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Czyste</a:t>
            </a:r>
          </a:p>
          <a:p xmlns:a="http://schemas.openxmlformats.org/drawingml/2006/main">
            <a:pPr algn="ctr">
              <a:lnSpc>
                <a:spcPct val="82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Powietrze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D90AF23-5E2A-4BE5-BCE3-D043B34DD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3238500"/>
            <a:ext cx="2190750" cy="476250"/>
          </a:xfrm>
          <a:prstGeom xmlns:a="http://schemas.openxmlformats.org/drawingml/2006/main" prst="roundRect">
            <a:avLst>
              <a:gd name="adj" fmla="val 24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wnioski, dotacje, wymiana źródeł ciepła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B5D368C-B383-449A-A724-A9849D8E5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809750"/>
            <a:ext cx="2905125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A93C58">
              <a:alpha val="18039"/>
            </a:srgbClr>
          </a:solidFill>
          <a:ln xmlns:a="http://schemas.openxmlformats.org/drawingml/2006/main" w="9525">
            <a:solidFill>
              <a:srgbClr val="FF3B30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DDFCFD3-8F28-46B9-9435-B7E0EA9AA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305050"/>
            <a:ext cx="2333625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3750" b="1">
                <a:solidFill>
                  <a:srgbClr val="FF3B30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750" b="1">
                <a:solidFill>
                  <a:srgbClr val="FF3B30"/>
                </a:solidFill>
                <a:latin typeface="Avenir Next Condensed"/>
                <a:ea typeface="Avenir Next Condensed"/>
                <a:cs typeface="Avenir Next Condensed"/>
              </a:rPr>
              <a:t>półprawda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5FBE80E-2626-48FD-93DC-18D66465E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143250"/>
            <a:ext cx="2333625" cy="552450"/>
          </a:xfrm>
          <a:prstGeom xmlns:a="http://schemas.openxmlformats.org/drawingml/2006/main" prst="roundRect">
            <a:avLst>
              <a:gd name="adj" fmla="val 2069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0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najłatwiej rośnie tam,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50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gdzie temat jest gorący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99322E4-75C2-4F3F-A629-42604A372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895850"/>
            <a:ext cx="89535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Pytanie dla grupy: które lokalne tematy są najbardziej podatne na manipulację?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209EE90-3F25-4B19-9071-970CC1BFC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334000"/>
            <a:ext cx="20955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43B9C7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43B9C7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28f28b0e4c224706"/>
              </a:rPr>
              <a:t>źródło: Rybnik.eu</a:t>
            </a:r>
          </a:p>
        </p:txBody>
      </p:sp>
    </p:spTree>
    <p:extLst>
      <p:ext uri="{BB962C8B-B14F-4D97-AF65-F5344CB8AC3E}">
        <p14:creationId xmlns:p14="http://schemas.microsoft.com/office/powerpoint/2010/main" val="166318777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597F60B-E237-4497-9271-AA732D2B8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EF12EE0-22A3-469B-9E4C-46A706EE9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524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97316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566B1A-9FCB-4331-9F46-8A5321181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0005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A488FF-40CE-49C2-8F8D-1C46452AB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00000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225589-FAD7-4161-AD5F-449F1E898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"/>
            <a:ext cx="4762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E96D02-6ECF-4505-B062-FCF16404C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61950"/>
            <a:ext cx="7905750" cy="723900"/>
          </a:xfrm>
          <a:prstGeom xmlns:a="http://schemas.openxmlformats.org/drawingml/2006/main" prst="roundRect">
            <a:avLst>
              <a:gd name="adj" fmla="val 1578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Deepfake: demo na żywo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B33D187-4FC2-488B-97AA-3E3AFBA09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1066800"/>
            <a:ext cx="68580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Nie teoria. Katalog realnych przykładów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a0c4618fea48f1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DAB3266-2CAC-49A3-9157-041F483AC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293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BC55DE3-3432-42E3-B03E-49AD3096E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29350"/>
            <a:ext cx="39052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CEBRF KNF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B4EAE31-0893-4D84-B04F-6D4F0A62A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rPr>
              <a:t>10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44486FA-9780-4BBC-9496-0725078F3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3455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704ca5fe614559"/>
          <a:srcRect xmlns:a="http://schemas.openxmlformats.org/drawingml/2006/main" l="1377" t="0" r="137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47750" y="1714500"/>
            <a:ext cx="6667500" cy="3857625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6CB301-5E70-4D6C-AADB-0C412A9DF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66900"/>
            <a:ext cx="2857500" cy="31432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07111F">
              <a:alpha val="92157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87E299E-BCE4-4688-A019-721C86E1B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190750"/>
            <a:ext cx="22860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800" b="1">
                <a:solidFill>
                  <a:srgbClr val="F0B329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>
                <a:solidFill>
                  <a:srgbClr val="F0B329"/>
                </a:solidFill>
                <a:latin typeface="Avenir Next"/>
                <a:ea typeface="Avenir Next"/>
                <a:cs typeface="Avenir Next"/>
              </a:rPr>
              <a:t>Wejdź: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A57CAA4-C889-4430-8EBF-6EB49F721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609850"/>
            <a:ext cx="22860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275">
                <a:solidFill>
                  <a:srgbClr val="43B9C7"/>
                </a:solidFill>
                <a:latin typeface="Avenir Next"/>
                <a:ea typeface="Avenir Next"/>
                <a:cs typeface="Avenir Next"/>
              </a:defRPr>
            </a:pPr>
            <a:r>
              <a:rPr sz="1275" b="1" u="sng">
                <a:solidFill>
                  <a:srgbClr val="43B9C7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e5349584df924e13"/>
              </a:rPr>
              <a:t>cebrf.knf.gov.pl/deepfake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DCCF8C3-044F-42C7-93D9-D8466C748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3147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973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248D26C-9AA1-422A-B857-B9E7B3F1C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238500"/>
            <a:ext cx="192405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zobacz, kto jest podszywany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E6C141F-5E0F-4E9F-80D5-344579521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771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E7E34ED-8F16-4739-A814-9BEFFC42F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695700"/>
            <a:ext cx="192405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sprawdź schemat obietnicy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55DC75E-93CF-42C6-AC56-4631EF09B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2291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1FE7620-DA03-410B-818D-0628CD0BE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152900"/>
            <a:ext cx="192405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zapisz sygnały alarmowe</a:t>
            </a:r>
          </a:p>
        </p:txBody>
      </p:sp>
    </p:spTree>
    <p:extLst>
      <p:ext uri="{BB962C8B-B14F-4D97-AF65-F5344CB8AC3E}">
        <p14:creationId xmlns:p14="http://schemas.microsoft.com/office/powerpoint/2010/main" val="144985481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B917769-E5B5-43B3-A6DD-EC0962EF1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290100-1BB6-4DD4-ACC6-0F3B2B0D3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524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040AA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0C316C9-F37F-45A2-8F23-F842434CD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0005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DCF840-0E8E-46E6-9F90-1D15DE317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00000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850FA6-313D-4B8C-90F1-C6CD3ECA3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428750"/>
            <a:ext cx="9429750" cy="857250"/>
          </a:xfrm>
          <a:prstGeom xmlns:a="http://schemas.openxmlformats.org/drawingml/2006/main" prst="roundRect">
            <a:avLst>
              <a:gd name="adj" fmla="val 1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61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1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KAHOOT 2/3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F04E89-E46E-40E0-8D59-8E6EA4759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457450"/>
            <a:ext cx="8572500" cy="419100"/>
          </a:xfrm>
          <a:prstGeom xmlns:a="http://schemas.openxmlformats.org/drawingml/2006/main" prst="roundRect">
            <a:avLst>
              <a:gd name="adj" fmla="val 2727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2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2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ale głowa zostaje w trybie STOP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AB476DE-8B81-4B7D-88C2-99CC15778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429000"/>
            <a:ext cx="4191000" cy="1047750"/>
          </a:xfrm>
          <a:prstGeom xmlns:a="http://schemas.openxmlformats.org/drawingml/2006/main" prst="roundRect">
            <a:avLst>
              <a:gd name="adj" fmla="val 14545"/>
            </a:avLst>
          </a:prstGeom>
          <a:solidFill xmlns:a="http://schemas.openxmlformats.org/drawingml/2006/main">
            <a:srgbClr val="FFFFFF">
              <a:alpha val="7843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388BDCD-20C1-4EE5-8CC0-81A3EA8D6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676650"/>
            <a:ext cx="3733800" cy="533400"/>
          </a:xfrm>
          <a:prstGeom xmlns:a="http://schemas.openxmlformats.org/drawingml/2006/main" prst="roundRect">
            <a:avLst>
              <a:gd name="adj" fmla="val 2142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34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4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3eba4dccb54219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7FB1761-346D-4266-B5CD-A70BCF04F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293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75AF52-97B7-4A21-B842-0FE1933B6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29350"/>
            <a:ext cx="39052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8EDEF5E-E858-484F-81A1-6CB7436BA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rPr>
              <a:t>11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F6ACC96-7805-4D07-A9BD-15BEDD6D5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3455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5332677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D0DDF36-8EC5-4EC1-98EC-D1D814DF4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2EF2177-6CF3-4643-94CD-3D1D31CDE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524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36B6BF4-4E3A-447D-81C8-F75597D8C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0005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D61530A-6CE9-4822-A89D-446E65C7B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00000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A1FEAB-C1E5-4CE6-83AA-1F1517D90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"/>
            <a:ext cx="4762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A9C29F-64E1-4574-B19B-383956FE4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61950"/>
            <a:ext cx="7905750" cy="723900"/>
          </a:xfrm>
          <a:prstGeom xmlns:a="http://schemas.openxmlformats.org/drawingml/2006/main" prst="roundRect">
            <a:avLst>
              <a:gd name="adj" fmla="val 1578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Metoda STOP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1E1B3B-EBCA-45F8-A8C3-4BE1C2306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1066800"/>
            <a:ext cx="68580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30 sekund, które zmieniają decyzję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ecf7f84d054f0c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874AB1-AADB-4959-81EF-DECF9C6A7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293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146446E-6FCE-4264-B934-D7E1A272E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29350"/>
            <a:ext cx="39052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procedura warsztatowa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06F844-488C-4DBD-9000-A43EDCC7A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rPr>
              <a:t>12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FF0BA31-2877-4DB6-A7A0-8B4C6F554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34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94F8BEC-4B5B-4E77-BABD-68FEFD985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952625"/>
            <a:ext cx="2343150" cy="2857500"/>
          </a:xfrm>
          <a:prstGeom xmlns:a="http://schemas.openxmlformats.org/drawingml/2006/main" prst="roundRect">
            <a:avLst>
              <a:gd name="adj" fmla="val 6504"/>
            </a:avLst>
          </a:prstGeom>
          <a:solidFill xmlns:a="http://schemas.openxmlformats.org/drawingml/2006/main">
            <a:srgbClr val="081C36">
              <a:alpha val="92157"/>
            </a:srgbClr>
          </a:solidFill>
          <a:ln xmlns:a="http://schemas.openxmlformats.org/drawingml/2006/main" w="9525">
            <a:solidFill>
              <a:srgbClr val="FF3B30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779E2E0-0A7B-40AD-88DF-4DEB7E622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171700"/>
            <a:ext cx="1619250" cy="819150"/>
          </a:xfrm>
          <a:prstGeom xmlns:a="http://schemas.openxmlformats.org/drawingml/2006/main" prst="roundRect">
            <a:avLst>
              <a:gd name="adj" fmla="val 1395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6750" b="1">
                <a:solidFill>
                  <a:srgbClr val="FF3B30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750" b="1">
                <a:solidFill>
                  <a:srgbClr val="FF3B30"/>
                </a:solidFill>
                <a:latin typeface="Avenir Next Condensed"/>
                <a:ea typeface="Avenir Next Condensed"/>
                <a:cs typeface="Avenir Next Condensed"/>
              </a:rPr>
              <a:t>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E75887D-960C-4914-BF53-50BD766C0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143250"/>
            <a:ext cx="180975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4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Stop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5F7A30-679E-486E-9CDE-70A4BB44E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695700"/>
            <a:ext cx="1885950" cy="666750"/>
          </a:xfrm>
          <a:prstGeom xmlns:a="http://schemas.openxmlformats.org/drawingml/2006/main" prst="roundRect">
            <a:avLst>
              <a:gd name="adj" fmla="val 1714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zatrzymaj palec przed udostępnieniem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11E0F6-8D12-44C7-A43D-831E9257F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1952625"/>
            <a:ext cx="2343150" cy="2857500"/>
          </a:xfrm>
          <a:prstGeom xmlns:a="http://schemas.openxmlformats.org/drawingml/2006/main" prst="roundRect">
            <a:avLst>
              <a:gd name="adj" fmla="val 6504"/>
            </a:avLst>
          </a:prstGeom>
          <a:solidFill xmlns:a="http://schemas.openxmlformats.org/drawingml/2006/main">
            <a:srgbClr val="081C36">
              <a:alpha val="92157"/>
            </a:srgbClr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D6667F6-F51E-4ADC-B597-D190F0A99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2171700"/>
            <a:ext cx="1619250" cy="819150"/>
          </a:xfrm>
          <a:prstGeom xmlns:a="http://schemas.openxmlformats.org/drawingml/2006/main" prst="roundRect">
            <a:avLst>
              <a:gd name="adj" fmla="val 1395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67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7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BFAAEE2-8310-4594-9AEB-2093FBEAB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143250"/>
            <a:ext cx="180975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4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Trace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8AFCF03-1F25-48F5-876B-EDA633B29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95700"/>
            <a:ext cx="1885950" cy="666750"/>
          </a:xfrm>
          <a:prstGeom xmlns:a="http://schemas.openxmlformats.org/drawingml/2006/main" prst="roundRect">
            <a:avLst>
              <a:gd name="adj" fmla="val 1714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znajdź pierwsze źródło i autora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BCE95AF-DDE7-4FBA-B21F-3B70E3744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1952625"/>
            <a:ext cx="2343150" cy="2857500"/>
          </a:xfrm>
          <a:prstGeom xmlns:a="http://schemas.openxmlformats.org/drawingml/2006/main" prst="roundRect">
            <a:avLst>
              <a:gd name="adj" fmla="val 6504"/>
            </a:avLst>
          </a:prstGeom>
          <a:solidFill xmlns:a="http://schemas.openxmlformats.org/drawingml/2006/main">
            <a:srgbClr val="081C36">
              <a:alpha val="92157"/>
            </a:srgbClr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71785B7-B779-4810-8E1F-EF5268741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171700"/>
            <a:ext cx="1619250" cy="819150"/>
          </a:xfrm>
          <a:prstGeom xmlns:a="http://schemas.openxmlformats.org/drawingml/2006/main" prst="roundRect">
            <a:avLst>
              <a:gd name="adj" fmla="val 1395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67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7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O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95D848C-350F-4F88-9BC7-8EDC02750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143250"/>
            <a:ext cx="180975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4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Observe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22894ED-8461-4328-80E5-0987AEE2C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695700"/>
            <a:ext cx="1885950" cy="666750"/>
          </a:xfrm>
          <a:prstGeom xmlns:a="http://schemas.openxmlformats.org/drawingml/2006/main" prst="roundRect">
            <a:avLst>
              <a:gd name="adj" fmla="val 1714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sprawdź datę, kontekst i emocje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72B88C8-67D4-4C4A-9C6F-9DB06192D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952625"/>
            <a:ext cx="2343150" cy="2857500"/>
          </a:xfrm>
          <a:prstGeom xmlns:a="http://schemas.openxmlformats.org/drawingml/2006/main" prst="roundRect">
            <a:avLst>
              <a:gd name="adj" fmla="val 6504"/>
            </a:avLst>
          </a:prstGeom>
          <a:solidFill xmlns:a="http://schemas.openxmlformats.org/drawingml/2006/main">
            <a:srgbClr val="081C36">
              <a:alpha val="92157"/>
            </a:srgbClr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94C1FF7-7D15-46BC-9473-374857E41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171700"/>
            <a:ext cx="1619250" cy="819150"/>
          </a:xfrm>
          <a:prstGeom xmlns:a="http://schemas.openxmlformats.org/drawingml/2006/main" prst="roundRect">
            <a:avLst>
              <a:gd name="adj" fmla="val 1395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67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7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P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9EC0F48-9CB4-4710-99D3-F45EDE5FD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143250"/>
            <a:ext cx="180975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4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Prove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71AFC44-1E58-483F-B1A0-756EBDBD3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3695700"/>
            <a:ext cx="1885950" cy="666750"/>
          </a:xfrm>
          <a:prstGeom xmlns:a="http://schemas.openxmlformats.org/drawingml/2006/main" prst="roundRect">
            <a:avLst>
              <a:gd name="adj" fmla="val 1714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potwierdź w drugim niezależnym źródle</a:t>
            </a:r>
          </a:p>
        </p:txBody>
      </p:sp>
    </p:spTree>
    <p:extLst>
      <p:ext uri="{BB962C8B-B14F-4D97-AF65-F5344CB8AC3E}">
        <p14:creationId xmlns:p14="http://schemas.microsoft.com/office/powerpoint/2010/main" val="47364768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A6D780D-3128-464B-983B-EA09CCB94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F5AAFD0-235A-4229-A470-C5CB53457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524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040AA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DA0C17-F3C5-43AA-8BC7-E1DB81B3E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0005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A6AD46-D411-45B4-9C6E-08DBF7819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00000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26E65E-DC5F-4F98-A138-DC11435D6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"/>
            <a:ext cx="4762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13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6C0A0FD-DD91-49C1-843C-860D65A85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61950"/>
            <a:ext cx="7905750" cy="723900"/>
          </a:xfrm>
          <a:prstGeom xmlns:a="http://schemas.openxmlformats.org/drawingml/2006/main" prst="roundRect">
            <a:avLst>
              <a:gd name="adj" fmla="val 1578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Narzędzia na start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9DFB50-5E2B-447F-9D19-52CBE4608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1066800"/>
            <a:ext cx="68580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Klikalne linki plus realne strony do pokazania na żywo</a:t>
            </a:r>
          </a:p>
        </p:txBody>
      </p:sp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dbc3feacce48be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E420BE7-E7BC-421A-82FB-07BBB2C84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293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48D198-5B35-4CFB-AB4F-82D5CB08C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29350"/>
            <a:ext cx="39052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screenshoty + linki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7D5E11D-C721-4614-844B-AD05A71D4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rPr>
              <a:t>13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C28146-E2A8-44CE-AD97-2FB335555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34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CB15670-755F-4BF9-A254-9703B62B1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809750"/>
            <a:ext cx="5048250" cy="1543050"/>
          </a:xfrm>
          <a:prstGeom xmlns:a="http://schemas.openxmlformats.org/drawingml/2006/main" prst="roundRect">
            <a:avLst>
              <a:gd name="adj" fmla="val 9877"/>
            </a:avLst>
          </a:prstGeom>
          <a:solidFill xmlns:a="http://schemas.openxmlformats.org/drawingml/2006/main">
            <a:srgbClr val="07111F">
              <a:alpha val="90980"/>
            </a:srgbClr>
          </a:solidFill>
          <a:ln xmlns:a="http://schemas.openxmlformats.org/drawingml/2006/main" w="9525">
            <a:solidFill>
              <a:srgbClr val="F973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c4f90c8bff4339"/>
          <a:srcRect xmlns:a="http://schemas.openxmlformats.org/drawingml/2006/main" l="0" t="7091" r="0" b="709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09650" y="2019300"/>
            <a:ext cx="2095500" cy="1123950"/>
          </a:xfrm>
          <a:prstGeom xmlns:a="http://schemas.openxmlformats.org/drawingml/2006/main" prst="round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F764D87-A5D3-452D-BF08-DDE5B8349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076450"/>
            <a:ext cx="2190750" cy="304800"/>
          </a:xfrm>
          <a:prstGeom xmlns:a="http://schemas.openxmlformats.org/drawingml/2006/main" prst="roundRect">
            <a:avLst>
              <a:gd name="adj" fmla="val 375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175" b="1">
                <a:solidFill>
                  <a:srgbClr val="F9731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97316"/>
                </a:solidFill>
                <a:latin typeface="Avenir Next Condensed"/>
                <a:ea typeface="Avenir Next Condensed"/>
                <a:cs typeface="Avenir Next Condensed"/>
              </a:rPr>
              <a:t>Demagog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0CD5E2C-4FFD-45FC-BD30-93E051E08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476500"/>
            <a:ext cx="2190750" cy="381000"/>
          </a:xfrm>
          <a:prstGeom xmlns:a="http://schemas.openxmlformats.org/drawingml/2006/main" prst="roundRect">
            <a:avLst>
              <a:gd name="adj" fmla="val 3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fact-checking po polsku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90F736F-5E35-4051-87CE-E05B2D860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952750"/>
            <a:ext cx="114300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43B9C7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43B9C7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e961402ba2a54700"/>
              </a:rPr>
              <a:t>otwórz link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9FE8714-EC46-47E0-90AE-0B37DD6F9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5048250" cy="1543050"/>
          </a:xfrm>
          <a:prstGeom xmlns:a="http://schemas.openxmlformats.org/drawingml/2006/main" prst="roundRect">
            <a:avLst>
              <a:gd name="adj" fmla="val 9877"/>
            </a:avLst>
          </a:prstGeom>
          <a:solidFill xmlns:a="http://schemas.openxmlformats.org/drawingml/2006/main">
            <a:srgbClr val="07111F">
              <a:alpha val="90980"/>
            </a:srgbClr>
          </a:solidFill>
          <a:ln xmlns:a="http://schemas.openxmlformats.org/drawingml/2006/main" w="9525">
            <a:solidFill>
              <a:srgbClr val="FF3B30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4bede41157424d"/>
          <a:srcRect xmlns:a="http://schemas.openxmlformats.org/drawingml/2006/main" l="0" t="7091" r="0" b="709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57950" y="2019300"/>
            <a:ext cx="2095500" cy="1123950"/>
          </a:xfrm>
          <a:prstGeom xmlns:a="http://schemas.openxmlformats.org/drawingml/2006/main" prst="roundRect">
            <a:avLst/>
          </a:prstGeom>
        </p:spPr>
      </p:pic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153C616-17F0-4346-999D-591359B57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076450"/>
            <a:ext cx="2190750" cy="304800"/>
          </a:xfrm>
          <a:prstGeom xmlns:a="http://schemas.openxmlformats.org/drawingml/2006/main" prst="roundRect">
            <a:avLst>
              <a:gd name="adj" fmla="val 375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175" b="1">
                <a:solidFill>
                  <a:srgbClr val="FF3B30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3B30"/>
                </a:solidFill>
                <a:latin typeface="Avenir Next Condensed"/>
                <a:ea typeface="Avenir Next Condensed"/>
                <a:cs typeface="Avenir Next Condensed"/>
              </a:rPr>
              <a:t>FakeHunter / PAP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1C0F2D5-C3F5-4F64-98C2-4A04414CA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476500"/>
            <a:ext cx="2190750" cy="381000"/>
          </a:xfrm>
          <a:prstGeom xmlns:a="http://schemas.openxmlformats.org/drawingml/2006/main" prst="roundRect">
            <a:avLst>
              <a:gd name="adj" fmla="val 3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weryfikacja i zgłoszenia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A58072E-80E9-411B-9C32-6B2753BCF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952750"/>
            <a:ext cx="114300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43B9C7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43B9C7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9b3f5a00c7a74285"/>
              </a:rPr>
              <a:t>otwórz link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868BEA0-7B78-4B5F-BCA3-6BE3B9C13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733800"/>
            <a:ext cx="5048250" cy="1543050"/>
          </a:xfrm>
          <a:prstGeom xmlns:a="http://schemas.openxmlformats.org/drawingml/2006/main" prst="roundRect">
            <a:avLst>
              <a:gd name="adj" fmla="val 9877"/>
            </a:avLst>
          </a:prstGeom>
          <a:solidFill xmlns:a="http://schemas.openxmlformats.org/drawingml/2006/main">
            <a:srgbClr val="07111F">
              <a:alpha val="90980"/>
            </a:srgbClr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6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454cf3dd574edd"/>
          <a:srcRect xmlns:a="http://schemas.openxmlformats.org/drawingml/2006/main" l="0" t="7091" r="0" b="709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09650" y="3943350"/>
            <a:ext cx="2095500" cy="1123950"/>
          </a:xfrm>
          <a:prstGeom xmlns:a="http://schemas.openxmlformats.org/drawingml/2006/main" prst="roundRect">
            <a:avLst/>
          </a:prstGeom>
        </p:spPr>
      </p:pic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01FB027-C548-48BD-9916-4E23F4F4C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000500"/>
            <a:ext cx="2190750" cy="304800"/>
          </a:xfrm>
          <a:prstGeom xmlns:a="http://schemas.openxmlformats.org/drawingml/2006/main" prst="roundRect">
            <a:avLst>
              <a:gd name="adj" fmla="val 375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1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InVID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FE88619-27F5-4BFA-9F5F-067FBD84D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400550"/>
            <a:ext cx="2190750" cy="381000"/>
          </a:xfrm>
          <a:prstGeom xmlns:a="http://schemas.openxmlformats.org/drawingml/2006/main" prst="roundRect">
            <a:avLst>
              <a:gd name="adj" fmla="val 3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wideo, klatki, metadata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AE7FB85-6DB6-4DF5-B8C9-656FA510E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876800"/>
            <a:ext cx="114300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43B9C7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43B9C7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b7440cc3c508471d"/>
              </a:rPr>
              <a:t>otwórz link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BDB9E60-8DFA-4557-BC4D-0C50F4193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33800"/>
            <a:ext cx="5048250" cy="1543050"/>
          </a:xfrm>
          <a:prstGeom xmlns:a="http://schemas.openxmlformats.org/drawingml/2006/main" prst="roundRect">
            <a:avLst>
              <a:gd name="adj" fmla="val 9877"/>
            </a:avLst>
          </a:prstGeom>
          <a:solidFill xmlns:a="http://schemas.openxmlformats.org/drawingml/2006/main">
            <a:srgbClr val="07111F">
              <a:alpha val="90980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6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ee2c9cdc2740d3"/>
          <a:srcRect xmlns:a="http://schemas.openxmlformats.org/drawingml/2006/main" l="0" t="2335" r="0" b="233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57950" y="3943350"/>
            <a:ext cx="2095500" cy="1123950"/>
          </a:xfrm>
          <a:prstGeom xmlns:a="http://schemas.openxmlformats.org/drawingml/2006/main" prst="roundRect">
            <a:avLst/>
          </a:prstGeom>
        </p:spPr>
      </p:pic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4C7AB86-7314-4FB5-887E-3A8755F02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000500"/>
            <a:ext cx="2190750" cy="304800"/>
          </a:xfrm>
          <a:prstGeom xmlns:a="http://schemas.openxmlformats.org/drawingml/2006/main" prst="roundRect">
            <a:avLst>
              <a:gd name="adj" fmla="val 375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1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CEBRF KNF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F580005-0777-4A0A-970D-E64AAAF96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400550"/>
            <a:ext cx="2190750" cy="381000"/>
          </a:xfrm>
          <a:prstGeom xmlns:a="http://schemas.openxmlformats.org/drawingml/2006/main" prst="roundRect">
            <a:avLst>
              <a:gd name="adj" fmla="val 3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deepfake i fraud inwestycyjny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263121E-2E06-4B96-A1E5-EAF752C68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876800"/>
            <a:ext cx="114300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43B9C7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43B9C7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7fe7ae5aa6254451"/>
              </a:rPr>
              <a:t>otwórz link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38A4034-7592-4C31-A39E-EC3C214F5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467350"/>
            <a:ext cx="13335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43B9C7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43B9C7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88c209743ceb4fdd"/>
              </a:rPr>
              <a:t>Google Images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BAAA940-C4D1-44BC-9A69-9BF14E26D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5467350"/>
            <a:ext cx="8191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F0B329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F0B329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60b09e71dcb645d0"/>
              </a:rPr>
              <a:t>TinEye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CA346DC-E41E-4619-8240-A715A200C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467350"/>
            <a:ext cx="59055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0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0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Google Images i TinEye: użyjemy jako linków w demo reverse image search.</a:t>
            </a:r>
          </a:p>
        </p:txBody>
      </p:sp>
    </p:spTree>
    <p:extLst>
      <p:ext uri="{BB962C8B-B14F-4D97-AF65-F5344CB8AC3E}">
        <p14:creationId xmlns:p14="http://schemas.microsoft.com/office/powerpoint/2010/main" val="98527630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5E7E987-DCE0-4055-9DF3-0D931484C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B4631E2-CAE8-49EA-8C75-00D97363A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524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65E41DB-82E6-4328-B1A8-8529157BC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0005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F6721B5-AE40-483D-B853-748181970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00000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59F01B-3EFC-411E-9118-5F8D68417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"/>
            <a:ext cx="4762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14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D7A60E-D844-42E2-8DB8-56446A6E1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61950"/>
            <a:ext cx="7905750" cy="723900"/>
          </a:xfrm>
          <a:prstGeom xmlns:a="http://schemas.openxmlformats.org/drawingml/2006/main" prst="roundRect">
            <a:avLst>
              <a:gd name="adj" fmla="val 1578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Demo: reverse image search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A8E6663-F35D-4C64-8730-67E49D130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1066800"/>
            <a:ext cx="68580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Cztery kroki bez magii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e4cef32a7246ce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8F600E9-8376-42EE-B190-0DC67EEDE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293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E2C4A6-69AF-4CF0-9333-1158C5B8A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29350"/>
            <a:ext cx="39052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Google Images / TinEye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662AE5A-02DE-4047-B2AD-368DBFBF5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rPr>
              <a:t>14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0A6646B-6CB7-4675-ABC2-14F27B307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34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1280B0-9ABF-4EDD-B14B-D5C5B97A0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809750"/>
            <a:ext cx="4953000" cy="323850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FFFFF">
              <a:alpha val="7059"/>
            </a:srgbClr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DC115C-ABAC-4947-AFB3-7A9D919D4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324100"/>
            <a:ext cx="41910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3EF908-C7A6-4708-8B03-0771DDCC7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505075"/>
            <a:ext cx="27622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500" b="0">
                <a:solidFill>
                  <a:srgbClr val="64748B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64748B"/>
                </a:solidFill>
                <a:latin typeface="Avenir Next"/>
                <a:ea typeface="Avenir Next"/>
                <a:cs typeface="Avenir Next"/>
              </a:rPr>
              <a:t>wklej obraz albo link...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BCACE24-65D0-44F0-B69F-265D25B0A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24574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FE3476F-EF2E-4B57-B6AB-4EF9AB1EF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2486025"/>
            <a:ext cx="2667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275" b="1">
                <a:solidFill>
                  <a:srgbClr val="031D46"/>
                </a:solidFill>
                <a:latin typeface="Avenir Next"/>
                <a:ea typeface="Avenir Next"/>
                <a:cs typeface="Avenir Next"/>
              </a:defRPr>
            </a:pPr>
            <a:r>
              <a:rPr sz="1275" b="1">
                <a:solidFill>
                  <a:srgbClr val="031D46"/>
                </a:solidFill>
                <a:latin typeface="Avenir Next"/>
                <a:ea typeface="Avenir Next"/>
                <a:cs typeface="Avenir Next"/>
              </a:rPr>
              <a:t>1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CF3F69C-2117-44B1-A2B2-7EBE0650D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943100"/>
            <a:ext cx="40957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081C36">
              <a:alpha val="91765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9108FEC-C20D-4399-A46B-FB2D4B886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076450"/>
            <a:ext cx="2857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650" b="1">
                <a:solidFill>
                  <a:srgbClr val="F0B329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>
                <a:solidFill>
                  <a:srgbClr val="F0B329"/>
                </a:solidFill>
                <a:latin typeface="Avenir Next"/>
                <a:ea typeface="Avenir Next"/>
                <a:cs typeface="Avenir Next"/>
              </a:rPr>
              <a:t>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5189491-7AD7-42C4-B965-1B06C788C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095500"/>
            <a:ext cx="3238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50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Otwórz images.google.com lub TinEye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031AFFA-EE40-4F14-AD5A-00FF93224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05100"/>
            <a:ext cx="40957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081C36">
              <a:alpha val="91765"/>
            </a:srgbClr>
          </a:solidFill>
          <a:ln xmlns:a="http://schemas.openxmlformats.org/drawingml/2006/main" w="9525">
            <a:solidFill>
              <a:srgbClr val="35536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6279BDA-F425-4507-AB7F-56E7F5992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838450"/>
            <a:ext cx="2857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650" b="1">
                <a:solidFill>
                  <a:srgbClr val="F0B329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>
                <a:solidFill>
                  <a:srgbClr val="F0B329"/>
                </a:solidFill>
                <a:latin typeface="Avenir Next"/>
                <a:ea typeface="Avenir Next"/>
                <a:cs typeface="Avenir Next"/>
              </a:rPr>
              <a:t>2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4961B45-97B8-4C14-965C-3F04C8ADB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857500"/>
            <a:ext cx="3238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50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Wgraj obraz albo wklej URL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903F69A-E29C-4627-917C-C8494EADB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467100"/>
            <a:ext cx="40957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081C36">
              <a:alpha val="91765"/>
            </a:srgbClr>
          </a:solidFill>
          <a:ln xmlns:a="http://schemas.openxmlformats.org/drawingml/2006/main" w="9525">
            <a:solidFill>
              <a:srgbClr val="35536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6036D7B-9915-4362-B4B4-4E0339509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600450"/>
            <a:ext cx="2857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650" b="1">
                <a:solidFill>
                  <a:srgbClr val="F0B329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>
                <a:solidFill>
                  <a:srgbClr val="F0B329"/>
                </a:solidFill>
                <a:latin typeface="Avenir Next"/>
                <a:ea typeface="Avenir Next"/>
                <a:cs typeface="Avenir Next"/>
              </a:rPr>
              <a:t>3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E6BDE3F-65AB-4872-B78F-B46690463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19500"/>
            <a:ext cx="3238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50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Sprawdź najstarsze i podobne wyniki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DB9ACF0-BD70-4EF0-8767-4F19AE599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229100"/>
            <a:ext cx="40957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081C36">
              <a:alpha val="91765"/>
            </a:srgbClr>
          </a:solidFill>
          <a:ln xmlns:a="http://schemas.openxmlformats.org/drawingml/2006/main" w="9525">
            <a:solidFill>
              <a:srgbClr val="35536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6C520F3-1636-4B98-9AC6-C8AE928DE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362450"/>
            <a:ext cx="2857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650" b="1">
                <a:solidFill>
                  <a:srgbClr val="F0B329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>
                <a:solidFill>
                  <a:srgbClr val="F0B329"/>
                </a:solidFill>
                <a:latin typeface="Avenir Next"/>
                <a:ea typeface="Avenir Next"/>
                <a:cs typeface="Avenir Next"/>
              </a:rPr>
              <a:t>4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1272531-91F5-43B6-82B6-A2DEE7D20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381500"/>
            <a:ext cx="3238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50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Porównaj datę, podpis i źródło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28004BE-2D0A-4A80-B19B-38EABF7B3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400550"/>
            <a:ext cx="14287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125">
                <a:solidFill>
                  <a:srgbClr val="43B9C7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 u="sng">
                <a:solidFill>
                  <a:srgbClr val="43B9C7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31a662b39efa48b1"/>
              </a:rPr>
              <a:t>Google Images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B75446D-DACD-4CA9-AFA5-62CEDED25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400550"/>
            <a:ext cx="904875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125">
                <a:solidFill>
                  <a:srgbClr val="43B9C7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 u="sng">
                <a:solidFill>
                  <a:srgbClr val="43B9C7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e021e0a71a964abe"/>
              </a:rPr>
              <a:t>TinEye</a:t>
            </a:r>
          </a:p>
        </p:txBody>
      </p:sp>
    </p:spTree>
    <p:extLst>
      <p:ext uri="{BB962C8B-B14F-4D97-AF65-F5344CB8AC3E}">
        <p14:creationId xmlns:p14="http://schemas.microsoft.com/office/powerpoint/2010/main" val="47986213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8C905B2-83E6-44D3-A54E-521C75AE2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BC6046-F26F-4A98-9B34-6571EACF2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524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97316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327C2B-64A0-474E-9FB6-A9E77F503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0005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355AB1-F082-4A6D-B647-26CAC991D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00000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EB63A8-DBAB-4E38-BBFC-F4BEA214B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"/>
            <a:ext cx="4762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15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773E5F3-D0DE-49C3-B5E2-68D70E391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61950"/>
            <a:ext cx="7905750" cy="723900"/>
          </a:xfrm>
          <a:prstGeom xmlns:a="http://schemas.openxmlformats.org/drawingml/2006/main" prst="roundRect">
            <a:avLst>
              <a:gd name="adj" fmla="val 1578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Bańka informacyjna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9D64B1C-8A87-4CBF-9EC9-01D910C46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1066800"/>
            <a:ext cx="68580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Platforma uczy się Twoich reakcji</a:t>
            </a:r>
          </a:p>
        </p:txBody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5fda8f2d8e45a4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E6D827-359D-452D-8F13-79E70676A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293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7F5B756-7D1C-40A0-AE29-885CA8898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29350"/>
            <a:ext cx="39052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mechanizm platformowy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B81BE52-87A6-484E-8BC4-0E38A0AC8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rPr>
              <a:t>15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791C1F8-8473-4E00-A543-800E8CD75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34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22C3943-8415-473C-BD4D-9B2738371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381250"/>
            <a:ext cx="1619250" cy="1619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20000"/>
            </a:srgbClr>
          </a:solidFill>
          <a:ln xmlns:a="http://schemas.openxmlformats.org/drawingml/2006/main" w="19050">
            <a:solidFill>
              <a:srgbClr val="F0B329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5CD847C-28D9-4F24-9D16-7919AD01A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905125"/>
            <a:ext cx="1276350" cy="571500"/>
          </a:xfrm>
          <a:prstGeom xmlns:a="http://schemas.openxmlformats.org/drawingml/2006/main" prst="roundRect">
            <a:avLst>
              <a:gd name="adj" fmla="val 2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6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reakcja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3D4D01-1A35-4D0C-B4C4-96D433F73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3162300"/>
            <a:ext cx="609600" cy="38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553DAF7-1C03-41E4-BC1D-86FB4DE15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3067050"/>
            <a:ext cx="228600" cy="22860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B27060-7F12-4D30-9180-30413C76D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381250"/>
            <a:ext cx="1619250" cy="1619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>
              <a:alpha val="20000"/>
            </a:srgbClr>
          </a:solidFill>
          <a:ln xmlns:a="http://schemas.openxmlformats.org/drawingml/2006/main" w="19050">
            <a:solidFill>
              <a:srgbClr val="43B9C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C45827C-371C-472B-A5A0-7B95332DA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2905125"/>
            <a:ext cx="1276350" cy="571500"/>
          </a:xfrm>
          <a:prstGeom xmlns:a="http://schemas.openxmlformats.org/drawingml/2006/main" prst="roundRect">
            <a:avLst>
              <a:gd name="adj" fmla="val 2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6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sygnał</a:t>
            </a:r>
          </a:p>
          <a:p xmlns:a="http://schemas.openxmlformats.org/drawingml/2006/main">
            <a:pPr algn="ctr">
              <a:lnSpc>
                <a:spcPct val="95000"/>
              </a:lnSpc>
              <a:buNone/>
              <a:defRPr sz="16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dla algorytmu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DA8E3CD-97A4-4211-ACD3-E6251FA01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48325" y="3162300"/>
            <a:ext cx="609600" cy="38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3B9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A61F47C-49AD-433A-AC41-55B934ED5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067050"/>
            <a:ext cx="228600" cy="22860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43B9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C87EAAD-9126-42F4-A964-EE866DF2E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381250"/>
            <a:ext cx="1619250" cy="1619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97316">
              <a:alpha val="20000"/>
            </a:srgbClr>
          </a:solidFill>
          <a:ln xmlns:a="http://schemas.openxmlformats.org/drawingml/2006/main" w="19050">
            <a:solidFill>
              <a:srgbClr val="F9731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15AC5AD-4930-4B25-852D-279849B34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905125"/>
            <a:ext cx="1276350" cy="571500"/>
          </a:xfrm>
          <a:prstGeom xmlns:a="http://schemas.openxmlformats.org/drawingml/2006/main" prst="roundRect">
            <a:avLst>
              <a:gd name="adj" fmla="val 2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6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więcej</a:t>
            </a:r>
          </a:p>
          <a:p xmlns:a="http://schemas.openxmlformats.org/drawingml/2006/main">
            <a:pPr algn="ctr">
              <a:lnSpc>
                <a:spcPct val="95000"/>
              </a:lnSpc>
              <a:buNone/>
              <a:defRPr sz="16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podobnych treści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DAA054E-0B7A-4F4A-B7C1-A4CE686C1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01075" y="3162300"/>
            <a:ext cx="609600" cy="38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973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5A1BD1B-46D9-4D67-AF3A-6B5467192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067050"/>
            <a:ext cx="228600" cy="22860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F973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12D69E8-F713-47AA-BA6B-3B811BE44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381250"/>
            <a:ext cx="1619250" cy="1619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3B30">
              <a:alpha val="20000"/>
            </a:srgbClr>
          </a:solidFill>
          <a:ln xmlns:a="http://schemas.openxmlformats.org/drawingml/2006/main" w="19050">
            <a:solidFill>
              <a:srgbClr val="FF3B30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1DAB876-D6DA-43EC-84BA-B2EC6E923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63075" y="2905125"/>
            <a:ext cx="1276350" cy="571500"/>
          </a:xfrm>
          <a:prstGeom xmlns:a="http://schemas.openxmlformats.org/drawingml/2006/main" prst="roundRect">
            <a:avLst>
              <a:gd name="adj" fmla="val 2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6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poczucie:</a:t>
            </a:r>
          </a:p>
          <a:p xmlns:a="http://schemas.openxmlformats.org/drawingml/2006/main">
            <a:pPr algn="ctr">
              <a:lnSpc>
                <a:spcPct val="95000"/>
              </a:lnSpc>
              <a:buNone/>
              <a:defRPr sz="16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wszyscy tak mówią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8042B84-0B04-4ACC-9BFC-680FC9203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857750"/>
            <a:ext cx="89535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0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0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Nie musisz kliknąć „udostępnij”. Czasem wystarczy zatrzymać się i obejrzeć.</a:t>
            </a:r>
          </a:p>
        </p:txBody>
      </p:sp>
    </p:spTree>
    <p:extLst>
      <p:ext uri="{BB962C8B-B14F-4D97-AF65-F5344CB8AC3E}">
        <p14:creationId xmlns:p14="http://schemas.microsoft.com/office/powerpoint/2010/main" val="231738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5E7CF85-EAB6-4A1B-9B66-028B69719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E46A76-8FEE-4B00-8438-8C697E0E9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524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3C58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0E10682-29CF-465D-81C1-B22C5D52D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0005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11E37B0-60A5-4528-B86B-26B9A1B7A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00000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9C7FFE9-E356-4149-AC51-0F00F1F55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"/>
            <a:ext cx="4762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16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21C9BE-C6D9-4418-9053-E321CE60C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61950"/>
            <a:ext cx="7905750" cy="723900"/>
          </a:xfrm>
          <a:prstGeom xmlns:a="http://schemas.openxmlformats.org/drawingml/2006/main" prst="roundRect">
            <a:avLst>
              <a:gd name="adj" fmla="val 1578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Historie z regionu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010C8A-D2EB-4A71-9784-7E0C1C61D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1066800"/>
            <a:ext cx="68580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Gdzie warto odpalić STOP</a:t>
            </a:r>
          </a:p>
        </p:txBody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41b43924cf41c7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EA13A9-693A-43EC-970D-E64229114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293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4D5EB0-33F0-493E-B3A8-4896D488E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29350"/>
            <a:ext cx="39052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przykłady do dyskusji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D9825C1-3DA1-4653-8FA2-3FEB9A635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rPr>
              <a:t>16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D5047D4-3F05-4991-9EA9-7D389F65E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34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81AB23-8A14-43F9-A342-1E7450BC8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952625"/>
            <a:ext cx="4476750" cy="12192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07111F">
              <a:alpha val="90980"/>
            </a:srgbClr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BE082EB-1C56-4B91-B1EF-E7D4D2710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181225"/>
            <a:ext cx="4000500" cy="304800"/>
          </a:xfrm>
          <a:prstGeom xmlns:a="http://schemas.openxmlformats.org/drawingml/2006/main" prst="roundRect">
            <a:avLst>
              <a:gd name="adj" fmla="val 375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2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2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Zbiórki po kryzysach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913ECEC-99F6-4948-8C23-9C4E9534F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38425"/>
            <a:ext cx="3905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sprawdź organizatora i numer konta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FA4E9C5-5D2C-4413-974E-CFE195669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952625"/>
            <a:ext cx="4476750" cy="12192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07111F">
              <a:alpha val="90980"/>
            </a:srgbClr>
          </a:solidFill>
          <a:ln xmlns:a="http://schemas.openxmlformats.org/drawingml/2006/main" w="9525">
            <a:solidFill>
              <a:srgbClr val="F973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F7C393A-38CC-465A-AC91-BDC9738F5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181225"/>
            <a:ext cx="4000500" cy="304800"/>
          </a:xfrm>
          <a:prstGeom xmlns:a="http://schemas.openxmlformats.org/drawingml/2006/main" prst="roundRect">
            <a:avLst>
              <a:gd name="adj" fmla="val 375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2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2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Wybory 2025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9C5F160-DFDD-41DB-9873-23E731047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638425"/>
            <a:ext cx="3905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deepfake + emocjonalny montaż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4D5C733-D535-4E94-8CA7-786C39B12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714750"/>
            <a:ext cx="4476750" cy="12192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07111F">
              <a:alpha val="90980"/>
            </a:srgbClr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F3EA514-3097-4883-B225-73A76AF0C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943350"/>
            <a:ext cx="4000500" cy="304800"/>
          </a:xfrm>
          <a:prstGeom xmlns:a="http://schemas.openxmlformats.org/drawingml/2006/main" prst="roundRect">
            <a:avLst>
              <a:gd name="adj" fmla="val 375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2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2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Energia i rachunki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0337977-7FE4-45DC-9E07-B3CEA387D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400550"/>
            <a:ext cx="3905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półprawdy o dotacjach i kosztach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DC91574-0C68-409E-A4F4-95027030B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714750"/>
            <a:ext cx="4476750" cy="12192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07111F">
              <a:alpha val="90980"/>
            </a:srgbClr>
          </a:solidFill>
          <a:ln xmlns:a="http://schemas.openxmlformats.org/drawingml/2006/main" w="9525">
            <a:solidFill>
              <a:srgbClr val="F973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162B9B7-3A82-4E0D-A220-6216A9C40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943350"/>
            <a:ext cx="4000500" cy="304800"/>
          </a:xfrm>
          <a:prstGeom xmlns:a="http://schemas.openxmlformats.org/drawingml/2006/main" prst="roundRect">
            <a:avLst>
              <a:gd name="adj" fmla="val 375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2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2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Smog i zdrowie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BD4EAC2-4E1A-48DC-B8F9-F7C353330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400550"/>
            <a:ext cx="3905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lokalne dane kontra krzykliwy post</a:t>
            </a:r>
          </a:p>
        </p:txBody>
      </p:sp>
    </p:spTree>
    <p:extLst>
      <p:ext uri="{BB962C8B-B14F-4D97-AF65-F5344CB8AC3E}">
        <p14:creationId xmlns:p14="http://schemas.microsoft.com/office/powerpoint/2010/main" val="38023668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C037F86-6B03-4976-B48B-2356FD93B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DE02B2-84C3-473D-95AD-2C8392707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524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040AA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575A5E7-1950-4A8B-A1EE-1401952A3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0005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C4C4B5-66B2-454D-8ECF-5F4F04C60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00000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9436283-0A20-4960-A3ED-7715760B4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428750"/>
            <a:ext cx="9429750" cy="857250"/>
          </a:xfrm>
          <a:prstGeom xmlns:a="http://schemas.openxmlformats.org/drawingml/2006/main" prst="roundRect">
            <a:avLst>
              <a:gd name="adj" fmla="val 1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61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1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KAHOOT 3/3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342BDC8-4A0A-4415-A6B3-289A33033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457450"/>
            <a:ext cx="8572500" cy="419100"/>
          </a:xfrm>
          <a:prstGeom xmlns:a="http://schemas.openxmlformats.org/drawingml/2006/main" prst="roundRect">
            <a:avLst>
              <a:gd name="adj" fmla="val 2727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2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2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ale głowa zostaje w trybie STOP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06A739-308D-4353-9CF2-25F0C5100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429000"/>
            <a:ext cx="4191000" cy="1047750"/>
          </a:xfrm>
          <a:prstGeom xmlns:a="http://schemas.openxmlformats.org/drawingml/2006/main" prst="roundRect">
            <a:avLst>
              <a:gd name="adj" fmla="val 14545"/>
            </a:avLst>
          </a:prstGeom>
          <a:solidFill xmlns:a="http://schemas.openxmlformats.org/drawingml/2006/main">
            <a:srgbClr val="FFFFFF">
              <a:alpha val="7843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E33DD0-6F9C-4240-B1BA-0AB51EA33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676650"/>
            <a:ext cx="3733800" cy="533400"/>
          </a:xfrm>
          <a:prstGeom xmlns:a="http://schemas.openxmlformats.org/drawingml/2006/main" prst="roundRect">
            <a:avLst>
              <a:gd name="adj" fmla="val 2142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34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4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8861b827bf4278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5ADC2FA-FD62-435A-B0A4-3E9322CFE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293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B195D16-579B-40C1-A173-30A9B7366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29350"/>
            <a:ext cx="39052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ECF5AF5-DA21-49A2-AC8A-3C239B594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rPr>
              <a:t>17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3DC9F8A-99E5-45AE-8A33-A100F14DC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3455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5380791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F00396E-ECA9-40AD-B620-60A5B322D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4645886-ED4A-4B7D-A572-D91832FCC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524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3B30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7490A7-AA8E-42ED-8A4D-6F9A22F10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0005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C8EB08-DA9C-4DDC-AA8F-6911F0267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00000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CC0B787-3C04-4296-9C60-F8DDA1E67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"/>
            <a:ext cx="4762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D6F0095-AD86-4AD4-AAFA-141964857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61950"/>
            <a:ext cx="7905750" cy="723900"/>
          </a:xfrm>
          <a:prstGeom xmlns:a="http://schemas.openxmlformats.org/drawingml/2006/main" prst="roundRect">
            <a:avLst>
              <a:gd name="adj" fmla="val 1578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30 sekund sceptycyzmu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A8D1D2-0413-469E-9C3D-705A499E4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1066800"/>
            <a:ext cx="68580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To nie cynizm. To obywatelski hamulec bezpieczeństwa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88af990c814717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EF66971-4B80-43BC-BA01-0809DA14E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293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F93915-648F-4C44-867B-D5969963D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29350"/>
            <a:ext cx="39052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wniosek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ED76F0-06EA-407E-82EE-F8E7F2FC1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rPr>
              <a:t>18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78433BB-6D2F-4D7D-979D-1C2DFCDA0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34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5A9798-E9E8-4790-9EC4-AC28196C8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1981200"/>
            <a:ext cx="80010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36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6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Zanim udostępnisz: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D5E42DA-57F9-4C0C-9241-711EE0563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952750"/>
            <a:ext cx="6477000" cy="1095375"/>
          </a:xfrm>
          <a:prstGeom xmlns:a="http://schemas.openxmlformats.org/drawingml/2006/main" prst="roundRect">
            <a:avLst>
              <a:gd name="adj" fmla="val 13913"/>
            </a:avLst>
          </a:prstGeom>
          <a:solidFill xmlns:a="http://schemas.openxmlformats.org/drawingml/2006/main">
            <a:srgbClr val="FF3B30">
              <a:alpha val="15686"/>
            </a:srgbClr>
          </a:solidFill>
          <a:ln xmlns:a="http://schemas.openxmlformats.org/drawingml/2006/main" w="9525">
            <a:solidFill>
              <a:srgbClr val="FF3B30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35F83BC-F36E-47F2-8E32-70C55CCC0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3105150"/>
            <a:ext cx="5962650" cy="742950"/>
          </a:xfrm>
          <a:prstGeom xmlns:a="http://schemas.openxmlformats.org/drawingml/2006/main" prst="roundRect">
            <a:avLst>
              <a:gd name="adj" fmla="val 1538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63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STOP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5DAF93D-93E0-4698-8908-D9CFD03AE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4648200"/>
            <a:ext cx="8477250" cy="419100"/>
          </a:xfrm>
          <a:prstGeom xmlns:a="http://schemas.openxmlformats.org/drawingml/2006/main" prst="roundRect">
            <a:avLst>
              <a:gd name="adj" fmla="val 2727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5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5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30 sekund = różnica między obywatelem a narzędziem</a:t>
            </a:r>
          </a:p>
        </p:txBody>
      </p:sp>
    </p:spTree>
    <p:extLst>
      <p:ext uri="{BB962C8B-B14F-4D97-AF65-F5344CB8AC3E}">
        <p14:creationId xmlns:p14="http://schemas.microsoft.com/office/powerpoint/2010/main" val="1811137276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0B3AB40-3B34-4D47-878E-5B25FDD29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F3F"/>
          </a:solidFill>
          <a:ln xmlns:a="http://schemas.openxmlformats.org/drawingml/2006/main" w="0">
            <a:solidFill>
              <a:srgbClr val="031F3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73A187D-F6C1-477E-8CB8-C2D09C744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123950"/>
            <a:ext cx="4953000" cy="455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B1F3D"/>
          </a:solidFill>
          <a:ln xmlns:a="http://schemas.openxmlformats.org/drawingml/2006/main" w="0">
            <a:solidFill>
              <a:srgbClr val="2B1F3D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BBE5E5-533D-4265-87E6-41CC478CE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343150" y="4000500"/>
            <a:ext cx="5295900" cy="432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3F56"/>
          </a:solidFill>
          <a:ln xmlns:a="http://schemas.openxmlformats.org/drawingml/2006/main" w="0">
            <a:solidFill>
              <a:srgbClr val="063F56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A50ACD-BD6B-4423-8BD6-B0A88E7B3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257300" cy="34290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E31036-5EFF-43E8-94B3-83AB30788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257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C229"/>
                </a:solidFill>
              </a:defRPr>
            </a:pPr>
            <a:r>
              <a:rPr sz="1050" b="1">
                <a:solidFill>
                  <a:srgbClr val="FFC229"/>
                </a:solidFill>
              </a:rPr>
              <a:t>ANKIETA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96A263-3375-40B5-8543-3A03904E5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381125"/>
            <a:ext cx="438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C229"/>
                </a:solidFill>
              </a:defRPr>
            </a:pPr>
            <a:r>
              <a:rPr sz="1200" b="1">
                <a:solidFill>
                  <a:srgbClr val="FFC229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A5051D-5729-431F-9FCB-D3606AB2B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200150"/>
            <a:ext cx="4953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Ankieta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B3ECF1-9474-45AF-BD86-18EF1CE0F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809750"/>
            <a:ext cx="495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C229"/>
                </a:solidFill>
              </a:defRPr>
            </a:pPr>
            <a:r>
              <a:rPr sz="3600" b="1">
                <a:solidFill>
                  <a:srgbClr val="FFC229"/>
                </a:solidFill>
              </a:rPr>
              <a:t>przed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8BA678-BECD-476F-832E-50CA68759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62250"/>
            <a:ext cx="514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B8C7DA"/>
                </a:solidFill>
              </a:defRPr>
            </a:pPr>
            <a:r>
              <a:rPr sz="1425" b="1">
                <a:solidFill>
                  <a:srgbClr val="B8C7DA"/>
                </a:solidFill>
              </a:rPr>
              <a:t>Start: krótki pre-test dla uczestników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4EEC12-72A1-4835-8213-DE6F9410B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409950"/>
            <a:ext cx="5048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Zacznij od krótkiej ankiety. To punkt odniesienia do porównania wiedzy przed i po wydarzeniu.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76D34D1-F93C-444E-A302-50182863D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495800"/>
            <a:ext cx="5048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0AE00E5-58A4-4474-9A2E-B0AAA69EE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705350"/>
            <a:ext cx="459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D6E0EC"/>
                </a:solidFill>
              </a:defRPr>
            </a:pPr>
            <a:r>
              <a:rPr sz="1275" b="1">
                <a:solidFill>
                  <a:srgbClr val="D6E0EC"/>
                </a:solidFill>
              </a:rPr>
              <a:t>Po zeskanowaniu zaloguj się na konto uczestnika. System wróci automatycznie do tej ankiety.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D60D069-864C-4437-AE24-071FDA578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410200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D5E4"/>
                </a:solidFill>
              </a:defRPr>
            </a:pPr>
            <a:r>
              <a:rPr sz="1050" b="1">
                <a:solidFill>
                  <a:srgbClr val="6ED5E4"/>
                </a:solidFill>
                <a:hlinkClick xmlns:r="http://schemas.openxmlformats.org/officeDocument/2006/relationships" r:id="Rdb44995b04094763"/>
              </a:rPr>
              <a:t>mlodzidlademokracji.pl/ankiety/fake-news-i-dezinformacja-pre-test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79FC145-C313-4476-8D70-DB3A5C334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609600"/>
            <a:ext cx="4895850" cy="4895850"/>
          </a:xfrm>
          <a:prstGeom xmlns:a="http://schemas.openxmlformats.org/drawingml/2006/main" prst="roundRect">
            <a:avLst>
              <a:gd name="adj" fmla="val 1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FFC229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33497432674bf3"/>
          <a:stretch xmlns:a="http://schemas.openxmlformats.org/drawingml/2006/main"/>
        </p:blipFill>
        <p:spPr>
          <a:xfrm xmlns:a="http://schemas.openxmlformats.org/drawingml/2006/main">
            <a:off x="6953250" y="876300"/>
            <a:ext cx="4362450" cy="43624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614E789-EE85-475C-B941-DD10616DF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5600700"/>
            <a:ext cx="41719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28527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02EDB27-6C58-4E62-BD69-CADF77DF6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695950"/>
            <a:ext cx="3790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Zeskanuj kod QR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5CD45F4-076F-4E19-96C4-49A8C6BF0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B63"/>
          </a:solidFill>
          <a:ln xmlns:a="http://schemas.openxmlformats.org/drawingml/2006/main" w="0">
            <a:solidFill>
              <a:srgbClr val="163B6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64D188F-5B27-4107-ABAE-C878EDC5F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1030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B8C7DA"/>
                </a:solidFill>
              </a:defRPr>
            </a:pPr>
            <a:r>
              <a:rPr sz="1050" b="1">
                <a:solidFill>
                  <a:srgbClr val="B8C7DA"/>
                </a:solidFill>
              </a:rPr>
              <a:t>MFO 2.0 | Demokracja w erze cyfrowej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7E96167-05CB-4290-85B8-B30F59025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62103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ankieta startowa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439F0C0-A486-4B69-9028-894B4D1DC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2103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QR</a:t>
            </a:r>
          </a:p>
        </p:txBody>
      </p:sp>
    </p:spTree>
    <p:extLst>
      <p:ext uri="{BB962C8B-B14F-4D97-AF65-F5344CB8AC3E}">
        <p14:creationId xmlns:p14="http://schemas.microsoft.com/office/powerpoint/2010/main" val="96977088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BEA3A97-E9EC-4FC5-8F19-2ECCD9B71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B676DB5-CA46-416D-8C13-A24925F0C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524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0A1EDF7-D225-4F13-A98E-C4DC7E5A5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0005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4D77216-542B-4D4D-A083-27EFB44F1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00000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7310147-1997-49CF-ABC8-D2E7F71A3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"/>
            <a:ext cx="4762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19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1A69CB0-73A1-4C4C-ACB4-A051C95B5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61950"/>
            <a:ext cx="7905750" cy="723900"/>
          </a:xfrm>
          <a:prstGeom xmlns:a="http://schemas.openxmlformats.org/drawingml/2006/main" prst="roundRect">
            <a:avLst>
              <a:gd name="adj" fmla="val 1578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Checklist na dziś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D42B9C9-01D7-422C-A6FB-39A6517A2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1066800"/>
            <a:ext cx="68580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Cztery rzeczy do zrobienia po warsztacie</a:t>
            </a:r>
          </a:p>
        </p:txBody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8b3cb5b46546a6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20F968-0369-4232-A63F-73E62A7EC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293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2F73B8D-D4DB-4F9D-A035-5CE962D41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29350"/>
            <a:ext cx="39052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QR + linki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2352C7-AB4C-4AB8-A7B0-D93507EA7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rPr>
              <a:t>19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AB8DB53-AAEE-444B-9F2F-2DFEE19AE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34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1F3AEB7-39B1-4693-A52C-801562EA7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962150"/>
            <a:ext cx="2266950" cy="29527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081C36">
              <a:alpha val="91765"/>
            </a:srgbClr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7e4f12cac147c6"/>
          <a:stretch xmlns:a="http://schemas.openxmlformats.org/drawingml/2006/main"/>
        </p:blipFill>
        <p:spPr>
          <a:xfrm xmlns:a="http://schemas.openxmlformats.org/drawingml/2006/main">
            <a:off x="1447800" y="22860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61520B0-BCC5-408B-9A33-B3029F4DC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8481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InVID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F01796-3F29-4D44-912F-868333DA8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28625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43B9C7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43B9C7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966b1186d3ce46ec"/>
              </a:rPr>
              <a:t>kliknij link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BD0D85E-D4C2-4D02-8238-4D5FBF25B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1962150"/>
            <a:ext cx="2266950" cy="29527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081C36">
              <a:alpha val="91765"/>
            </a:srgbClr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4fac7f440246a4"/>
          <a:stretch xmlns:a="http://schemas.openxmlformats.org/drawingml/2006/main"/>
        </p:blipFill>
        <p:spPr>
          <a:xfrm xmlns:a="http://schemas.openxmlformats.org/drawingml/2006/main">
            <a:off x="4229100" y="22860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D7E93EF-1079-4EDE-9612-6F53EF3EC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38481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Demagog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1F1A3EB-79D0-4E9E-8CD3-1D4A33A04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28625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43B9C7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43B9C7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8aeb7bddd2ae4b13"/>
              </a:rPr>
              <a:t>kliknij link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E38B550-35D3-4487-B9CB-D878D8A8C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1962150"/>
            <a:ext cx="2266950" cy="29527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081C36">
              <a:alpha val="91765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145107ba2f4c16"/>
          <a:stretch xmlns:a="http://schemas.openxmlformats.org/drawingml/2006/main"/>
        </p:blipFill>
        <p:spPr>
          <a:xfrm xmlns:a="http://schemas.openxmlformats.org/drawingml/2006/main">
            <a:off x="7010400" y="22860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48DA90C-DD55-4F58-AC1A-8D2FF3BFD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8481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CEBRF KNF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07A139C-5E0D-4B9F-AA56-AF0E89F11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28625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43B9C7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43B9C7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40638e7cded74e55"/>
              </a:rPr>
              <a:t>kliknij link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AB413AC-60F4-484E-AC49-E022523A3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962150"/>
            <a:ext cx="2266950" cy="29527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081C36">
              <a:alpha val="91765"/>
            </a:srgbClr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6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5edbe1cf5f4f52"/>
          <a:stretch xmlns:a="http://schemas.openxmlformats.org/drawingml/2006/main"/>
        </p:blipFill>
        <p:spPr>
          <a:xfrm xmlns:a="http://schemas.openxmlformats.org/drawingml/2006/main">
            <a:off x="9791700" y="22860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0BCC4E3-867D-4AA2-9F90-36AA2F3AC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8481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Reverse image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C73B683-5A88-4525-8E00-3648CCE35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428625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43B9C7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43B9C7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4b45bfc662554897"/>
              </a:rPr>
              <a:t>kliknij link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2766CA2-A6E1-449F-8338-08D140F70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314950"/>
            <a:ext cx="933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8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Zadanie: zanim wyjdziesz, wybierz jedno narzędzie i otwórz je na telefonie.</a:t>
            </a:r>
          </a:p>
        </p:txBody>
      </p:sp>
    </p:spTree>
    <p:extLst>
      <p:ext uri="{BB962C8B-B14F-4D97-AF65-F5344CB8AC3E}">
        <p14:creationId xmlns:p14="http://schemas.microsoft.com/office/powerpoint/2010/main" val="518334444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9DE30E5-3D97-4822-AE32-ACCB6DDD2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F3F"/>
          </a:solidFill>
          <a:ln xmlns:a="http://schemas.openxmlformats.org/drawingml/2006/main" w="0">
            <a:solidFill>
              <a:srgbClr val="031F3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61C1B3-8472-4446-B46E-BCBCCBA9C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123950"/>
            <a:ext cx="4953000" cy="455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2458"/>
          </a:solidFill>
          <a:ln xmlns:a="http://schemas.openxmlformats.org/drawingml/2006/main" w="0">
            <a:solidFill>
              <a:srgbClr val="1B2458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2C0A54-6DDB-4FC6-B5DF-A7C90E408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343150" y="4000500"/>
            <a:ext cx="5295900" cy="432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3F56"/>
          </a:solidFill>
          <a:ln xmlns:a="http://schemas.openxmlformats.org/drawingml/2006/main" w="0">
            <a:solidFill>
              <a:srgbClr val="063F56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1E11E0C-485F-48BC-A9C4-ADFC76DAD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257300" cy="34290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98D6505-4E2A-433F-AD05-107688FC9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257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C229"/>
                </a:solidFill>
              </a:defRPr>
            </a:pPr>
            <a:r>
              <a:rPr sz="1050" b="1">
                <a:solidFill>
                  <a:srgbClr val="FFC229"/>
                </a:solidFill>
              </a:rPr>
              <a:t>ANKIETA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0873934-7E29-4237-BD97-AE1C400B5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381125"/>
            <a:ext cx="438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C229"/>
                </a:solidFill>
              </a:defRPr>
            </a:pPr>
            <a:r>
              <a:rPr sz="1200" b="1">
                <a:solidFill>
                  <a:srgbClr val="FFC229"/>
                </a:solidFill>
              </a:rPr>
              <a:t>QR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F79B48-DBDC-4721-943C-516E18519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200150"/>
            <a:ext cx="4953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Ankieta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187F44-B6A9-49DA-9492-1C713A42D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809750"/>
            <a:ext cx="495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4CC9DC"/>
                </a:solidFill>
              </a:defRPr>
            </a:pPr>
            <a:r>
              <a:rPr sz="3600" b="1">
                <a:solidFill>
                  <a:srgbClr val="4CC9DC"/>
                </a:solidFill>
              </a:rPr>
              <a:t>po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E5360C0-B48D-4123-A704-1D0AB9C9C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62250"/>
            <a:ext cx="514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B8C7DA"/>
                </a:solidFill>
              </a:defRPr>
            </a:pPr>
            <a:r>
              <a:rPr sz="1425" b="1">
                <a:solidFill>
                  <a:srgbClr val="B8C7DA"/>
                </a:solidFill>
              </a:rPr>
              <a:t>Finał: post-test i informacja zwrotna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2ADC830-090D-4C72-9C68-15EBDD2DA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409950"/>
            <a:ext cx="5048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Na koniec wróć do ankiety. Zobaczymy zmianę, utrwalimy wnioski i zbierzemy feedback.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0B0D6B-DC38-4DE4-A5E8-42376241A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495800"/>
            <a:ext cx="5048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4CC9D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B40B378-0372-495D-B76C-84CF56127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705350"/>
            <a:ext cx="459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D6E0EC"/>
                </a:solidFill>
              </a:defRPr>
            </a:pPr>
            <a:r>
              <a:rPr sz="1275" b="1">
                <a:solidFill>
                  <a:srgbClr val="D6E0EC"/>
                </a:solidFill>
              </a:rPr>
              <a:t>Po zeskanowaniu zaloguj się na konto uczestnika. System wróci automatycznie do tej ankiety.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459362-340E-4A24-901F-894D11FB9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410200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D5E4"/>
                </a:solidFill>
              </a:defRPr>
            </a:pPr>
            <a:r>
              <a:rPr sz="1050" b="1">
                <a:solidFill>
                  <a:srgbClr val="6ED5E4"/>
                </a:solidFill>
                <a:hlinkClick xmlns:r="http://schemas.openxmlformats.org/officeDocument/2006/relationships" r:id="R70c5f9b292074ad5"/>
              </a:rPr>
              <a:t>mlodzidlademokracji.pl/ankiety/fake-news-i-dezinformacja-post-test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9691C5-82D2-41E1-8A76-26D8F3D8D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609600"/>
            <a:ext cx="4895850" cy="4895850"/>
          </a:xfrm>
          <a:prstGeom xmlns:a="http://schemas.openxmlformats.org/drawingml/2006/main" prst="roundRect">
            <a:avLst>
              <a:gd name="adj" fmla="val 1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4CC9DC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0ce5f183584b09"/>
          <a:stretch xmlns:a="http://schemas.openxmlformats.org/drawingml/2006/main"/>
        </p:blipFill>
        <p:spPr>
          <a:xfrm xmlns:a="http://schemas.openxmlformats.org/drawingml/2006/main">
            <a:off x="6953250" y="876300"/>
            <a:ext cx="4362450" cy="43624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4BFE971-6DEF-43D9-A292-C2BEA864E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5600700"/>
            <a:ext cx="41719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28527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5AE146-2EB1-4B58-BCF8-1A2523959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695950"/>
            <a:ext cx="3790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Zeskanuj kod QR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276B618-D969-4310-AE68-0C3FAF561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B63"/>
          </a:solidFill>
          <a:ln xmlns:a="http://schemas.openxmlformats.org/drawingml/2006/main" w="0">
            <a:solidFill>
              <a:srgbClr val="163B6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97288AA-098B-47AC-A5FC-31E17DE01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1030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B8C7DA"/>
                </a:solidFill>
              </a:defRPr>
            </a:pPr>
            <a:r>
              <a:rPr sz="1050" b="1">
                <a:solidFill>
                  <a:srgbClr val="B8C7DA"/>
                </a:solidFill>
              </a:rPr>
              <a:t>MFO 2.0 | Demokracja w erze cyfrowej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C9EAE0A-03FF-4B9F-827C-F4F9F201D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62103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ankieta końcowa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25E3E5D-9822-477E-BCF4-0DFEDC314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2103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QR</a:t>
            </a:r>
          </a:p>
        </p:txBody>
      </p:sp>
    </p:spTree>
    <p:extLst>
      <p:ext uri="{BB962C8B-B14F-4D97-AF65-F5344CB8AC3E}">
        <p14:creationId xmlns:p14="http://schemas.microsoft.com/office/powerpoint/2010/main" val="2015091501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5795095-381D-437F-B127-59A71C0C4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CD5C99D-4F47-4881-8E3D-273B54A92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524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97316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183A6C8-F059-4643-9748-98480D067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0005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BE555C-3FA2-4141-89AB-9D4A8FFA8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00000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e296419e74417b"/>
          <a:srcRect xmlns:a="http://schemas.openxmlformats.org/drawingml/2006/main" l="17424" t="0" r="1742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2950" y="914400"/>
            <a:ext cx="4095750" cy="4191000"/>
          </a:xfrm>
          <a:prstGeom xmlns:a="http://schemas.openxmlformats.org/drawingml/2006/main" prst="round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2BD307-0FD4-416F-849A-CACE35643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914400"/>
            <a:ext cx="4095750" cy="419100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031D46">
              <a:alpha val="56471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D06EEC-6446-4817-B40B-7D82F7D4A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1219200"/>
            <a:ext cx="18097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>
              <a:alpha val="13333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12347F-3EA2-41F2-A437-1CF3090AA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1295400"/>
            <a:ext cx="15430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975" b="1">
                <a:solidFill>
                  <a:srgbClr val="F0B329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F0B329"/>
                </a:solidFill>
                <a:latin typeface="Avenir Next"/>
                <a:ea typeface="Avenir Next"/>
                <a:cs typeface="Avenir Next"/>
              </a:rPr>
              <a:t>START WARSZTATU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58AEF6-91A2-40A2-AF92-CD17377D0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1733550"/>
            <a:ext cx="4953000" cy="1428750"/>
          </a:xfrm>
          <a:prstGeom xmlns:a="http://schemas.openxmlformats.org/drawingml/2006/main" prst="roundRect">
            <a:avLst>
              <a:gd name="adj" fmla="val 8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2000"/>
              </a:lnSpc>
              <a:buNone/>
              <a:defRPr sz="58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58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BREAKING</a:t>
            </a:r>
          </a:p>
          <a:p xmlns:a="http://schemas.openxmlformats.org/drawingml/2006/main">
            <a:pPr algn="l">
              <a:lnSpc>
                <a:spcPct val="82000"/>
              </a:lnSpc>
              <a:buNone/>
              <a:defRPr sz="58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58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NEWS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3C2258B-25A8-4E49-AD14-B51164C75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429000"/>
            <a:ext cx="4572000" cy="1162050"/>
          </a:xfrm>
          <a:prstGeom xmlns:a="http://schemas.openxmlformats.org/drawingml/2006/main" prst="roundRect">
            <a:avLst>
              <a:gd name="adj" fmla="val 9836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5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5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10 raportów.</a:t>
            </a:r>
          </a:p>
          <a:p xmlns:a="http://schemas.openxmlformats.org/drawingml/2006/main">
            <a:pPr algn="l">
              <a:lnSpc>
                <a:spcPct val="95000"/>
              </a:lnSpc>
              <a:buNone/>
              <a:defRPr sz="25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5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Część prawdziwa.</a:t>
            </a:r>
          </a:p>
          <a:p xmlns:a="http://schemas.openxmlformats.org/drawingml/2006/main">
            <a:pPr algn="l">
              <a:lnSpc>
                <a:spcPct val="95000"/>
              </a:lnSpc>
              <a:buNone/>
              <a:defRPr sz="25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5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Część sfabrykowana.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2BAF378-AE12-4EC2-A2E4-CEB794C90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4953000"/>
            <a:ext cx="476250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Wasze zadanie: znaleźć fałszywki szybciej niż reszta sali.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A090564-E62D-45C0-9FB1-902DEC1F6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5448300"/>
            <a:ext cx="4762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65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rPr>
              <a:t>escape room zaczyna się za 60 sekund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E2667E4-9174-4F0C-96B3-8A5DC61D7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57800"/>
            <a:ext cx="4286250" cy="695325"/>
          </a:xfrm>
          <a:prstGeom xmlns:a="http://schemas.openxmlformats.org/drawingml/2006/main" prst="roundRect">
            <a:avLst>
              <a:gd name="adj" fmla="val 164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1c0c59d65e4200"/>
          <a:stretch xmlns:a="http://schemas.openxmlformats.org/drawingml/2006/main"/>
        </p:blipFill>
        <p:spPr>
          <a:xfrm xmlns:a="http://schemas.openxmlformats.org/drawingml/2006/main">
            <a:off x="756944" y="5334000"/>
            <a:ext cx="4067761" cy="542925"/>
          </a:xfrm>
          <a:prstGeom xmlns:a="http://schemas.openxmlformats.org/drawingml/2006/main" prst="rect">
            <a:avLst/>
          </a:prstGeom>
        </p:spPr>
      </p:pic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c43770432d4eae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365C015-FD0F-4E83-926A-426D060CF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293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A18ED55-C531-4CCF-A606-4180D9540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29350"/>
            <a:ext cx="39052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warsztat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D8A1B11-B9A7-4673-9BF2-B89DA8393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rPr>
              <a:t>20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07E5715-F030-4AC8-8486-94E745A98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3455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66945603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AA3AD7D-D78E-43A8-974C-404669224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673029-7867-4014-8601-0A4DD1CA3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524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97316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BCBA7CF-8DAC-447A-83E1-7D3A0C514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0005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591B22-4CA7-4ECD-95A6-1430B5406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00000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938C8A-04F1-47CA-963C-110665B6F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"/>
            <a:ext cx="4762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1FFE219-BC5C-48BC-AD29-C33997AE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61950"/>
            <a:ext cx="7905750" cy="723900"/>
          </a:xfrm>
          <a:prstGeom xmlns:a="http://schemas.openxmlformats.org/drawingml/2006/main" prst="roundRect">
            <a:avLst>
              <a:gd name="adj" fmla="val 1578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150 razy dziennie?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26A79D-5958-4F05-B507-00797E984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1066800"/>
            <a:ext cx="68580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Ile razy ekran prosi o Twoją uwagę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9b97085b6a4a72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3DA4D7-D084-4D42-ACE9-F43D90D63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293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1B9E23-2ADF-4FB0-9009-B6927BDA4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29350"/>
            <a:ext cx="39052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NASK Nastolatki 2025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6EF29BE-3893-4AE9-B14B-E34542E54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4AD6BEC-C03F-478D-81F0-10FCFBA51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34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2D344FF-688A-4698-BD67-56A19EF31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000250"/>
            <a:ext cx="2428875" cy="1066800"/>
          </a:xfrm>
          <a:prstGeom xmlns:a="http://schemas.openxmlformats.org/drawingml/2006/main" prst="roundRect">
            <a:avLst>
              <a:gd name="adj" fmla="val 1071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8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8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5h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C9A5E17-F386-464B-94CB-38A941B3E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105150"/>
            <a:ext cx="2952750" cy="666750"/>
          </a:xfrm>
          <a:prstGeom xmlns:a="http://schemas.openxmlformats.org/drawingml/2006/main" prst="roundRect">
            <a:avLst>
              <a:gd name="adj" fmla="val 1714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online w dzień powszedni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725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5h16 w weekend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C5BE318-9029-4D78-AD7D-6001E9D18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1924050"/>
            <a:ext cx="2667000" cy="171450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A93C58">
              <a:alpha val="13333"/>
            </a:srgbClr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89954E7-A47E-4CC1-B28D-518659091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2247900"/>
            <a:ext cx="20955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6150" b="1">
                <a:solidFill>
                  <a:srgbClr val="FF3B30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150" b="1">
                <a:solidFill>
                  <a:srgbClr val="FF3B30"/>
                </a:solidFill>
                <a:latin typeface="Avenir Next Condensed"/>
                <a:ea typeface="Avenir Next Condensed"/>
                <a:cs typeface="Avenir Next Condensed"/>
              </a:rPr>
              <a:t>63%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32208A0-A0B0-46A5-8D25-F2FD1EEE5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105150"/>
            <a:ext cx="20955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badanych nie zna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575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terminu deepfake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1D6B6F8-9335-4692-8892-F3954680A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924050"/>
            <a:ext cx="2857500" cy="171450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078E91">
              <a:alpha val="13333"/>
            </a:srgbClr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6FA0904-4B2E-456F-A8AE-CAA53D31A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247900"/>
            <a:ext cx="22479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615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15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rPr>
              <a:t>70%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DAD611D-E5B3-4D74-9C09-BC2F81B7A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105150"/>
            <a:ext cx="238125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nastolatków używa AI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575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jako pomocy w nauce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5AC9688-F38A-4DFF-8F4C-E0DDB99F4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76750"/>
            <a:ext cx="8667750" cy="419100"/>
          </a:xfrm>
          <a:prstGeom xmlns:a="http://schemas.openxmlformats.org/drawingml/2006/main" prst="roundRect">
            <a:avLst>
              <a:gd name="adj" fmla="val 2727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2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2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Pytanie startowe: czy szybki scroll to jeszcze wybór, czy już odruch?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D6A2C88-3EC7-41FE-AE07-93656D6AA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000625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43B9C7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43B9C7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20467618d16d448d"/>
              </a:rPr>
              <a:t>źródło: nask.pl</a:t>
            </a:r>
          </a:p>
        </p:txBody>
      </p:sp>
    </p:spTree>
    <p:extLst>
      <p:ext uri="{BB962C8B-B14F-4D97-AF65-F5344CB8AC3E}">
        <p14:creationId xmlns:p14="http://schemas.microsoft.com/office/powerpoint/2010/main" val="6971643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85D4E7D-D30F-4DB8-848D-AB1C32C64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FA71809-47FD-4EF5-A184-2AA50A4A0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524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040AA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8A17EF-C369-4B75-B984-1F5561EE6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0005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01EA19-9619-4BCF-A144-6C0F15642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00000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5F46C1-C722-4CB8-A288-7860559D2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"/>
            <a:ext cx="4762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466DE6-2087-4893-99B8-722F1F3D0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61950"/>
            <a:ext cx="7905750" cy="723900"/>
          </a:xfrm>
          <a:prstGeom xmlns:a="http://schemas.openxmlformats.org/drawingml/2006/main" prst="roundRect">
            <a:avLst>
              <a:gd name="adj" fmla="val 1578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Słownik pola walki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FC0101-AE71-47D7-AA53-C7C5D7199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1066800"/>
            <a:ext cx="68580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Pięć słów, które porządkują chaos</a:t>
            </a:r>
          </a:p>
        </p:txBody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ae70950d464ede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76D288C-58F2-48C2-A2DF-763EB0CD9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293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7AA5730-A9D4-4F8B-B4AC-FB0F30FF5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29350"/>
            <a:ext cx="39052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definicje warsztatowe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0AB5797-D5D1-4E56-BB5E-752F28527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4682AC-B988-430A-917D-16639F465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34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3F481A4-9055-44A3-8F5E-078FF03DC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81200"/>
            <a:ext cx="3048000" cy="1314450"/>
          </a:xfrm>
          <a:prstGeom xmlns:a="http://schemas.openxmlformats.org/drawingml/2006/main" prst="roundRect">
            <a:avLst>
              <a:gd name="adj" fmla="val 11594"/>
            </a:avLst>
          </a:prstGeom>
          <a:solidFill xmlns:a="http://schemas.openxmlformats.org/drawingml/2006/main">
            <a:srgbClr val="0A2445">
              <a:alpha val="90980"/>
            </a:srgbClr>
          </a:solidFill>
          <a:ln xmlns:a="http://schemas.openxmlformats.org/drawingml/2006/main" w="9525">
            <a:solidFill>
              <a:srgbClr val="254B6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B70CE6F-8384-4A1E-9F2D-9B70507B4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209800"/>
            <a:ext cx="259080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Fake news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E3DB70A-534F-4772-8E2F-829AB6E57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647950"/>
            <a:ext cx="2590800" cy="428625"/>
          </a:xfrm>
          <a:prstGeom xmlns:a="http://schemas.openxmlformats.org/drawingml/2006/main" prst="roundRect">
            <a:avLst>
              <a:gd name="adj" fmla="val 2666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fałszywa informacja udająca news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7766D66-50EF-45F9-A6F5-FAB22F344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981200"/>
            <a:ext cx="3048000" cy="1314450"/>
          </a:xfrm>
          <a:prstGeom xmlns:a="http://schemas.openxmlformats.org/drawingml/2006/main" prst="roundRect">
            <a:avLst>
              <a:gd name="adj" fmla="val 11594"/>
            </a:avLst>
          </a:prstGeom>
          <a:solidFill xmlns:a="http://schemas.openxmlformats.org/drawingml/2006/main">
            <a:srgbClr val="0A2445">
              <a:alpha val="90980"/>
            </a:srgbClr>
          </a:solidFill>
          <a:ln xmlns:a="http://schemas.openxmlformats.org/drawingml/2006/main" w="9525">
            <a:solidFill>
              <a:srgbClr val="254B6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5034FF2-8755-4931-BACF-28F45983E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209800"/>
            <a:ext cx="259080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Misinformacja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34C88E9-2489-48F0-BAEE-777E366C7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647950"/>
            <a:ext cx="2590800" cy="428625"/>
          </a:xfrm>
          <a:prstGeom xmlns:a="http://schemas.openxmlformats.org/drawingml/2006/main" prst="roundRect">
            <a:avLst>
              <a:gd name="adj" fmla="val 2666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błąd lub plotka bez intencji szkody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30EBDD1-A066-4370-A73E-C9E01D5C3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981200"/>
            <a:ext cx="3048000" cy="1314450"/>
          </a:xfrm>
          <a:prstGeom xmlns:a="http://schemas.openxmlformats.org/drawingml/2006/main" prst="roundRect">
            <a:avLst>
              <a:gd name="adj" fmla="val 11594"/>
            </a:avLst>
          </a:prstGeom>
          <a:solidFill xmlns:a="http://schemas.openxmlformats.org/drawingml/2006/main">
            <a:srgbClr val="A93C58">
              <a:alpha val="21961"/>
            </a:srgbClr>
          </a:solidFill>
          <a:ln xmlns:a="http://schemas.openxmlformats.org/drawingml/2006/main" w="9525">
            <a:solidFill>
              <a:srgbClr val="FF3B30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A889E2E-C7B0-46BA-A389-E94B63B15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209800"/>
            <a:ext cx="259080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1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Dezinformacja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776CA0F-52BD-4CD1-A2A3-33EECA966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647950"/>
            <a:ext cx="2590800" cy="428625"/>
          </a:xfrm>
          <a:prstGeom xmlns:a="http://schemas.openxmlformats.org/drawingml/2006/main" prst="roundRect">
            <a:avLst>
              <a:gd name="adj" fmla="val 2666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celowe wprowadzenie w błąd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B697AC9-A468-417B-9282-6ACD39EB8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00500"/>
            <a:ext cx="4095750" cy="1314450"/>
          </a:xfrm>
          <a:prstGeom xmlns:a="http://schemas.openxmlformats.org/drawingml/2006/main" prst="roundRect">
            <a:avLst>
              <a:gd name="adj" fmla="val 11594"/>
            </a:avLst>
          </a:prstGeom>
          <a:solidFill xmlns:a="http://schemas.openxmlformats.org/drawingml/2006/main">
            <a:srgbClr val="0A2445">
              <a:alpha val="90980"/>
            </a:srgbClr>
          </a:solidFill>
          <a:ln xmlns:a="http://schemas.openxmlformats.org/drawingml/2006/main" w="9525">
            <a:solidFill>
              <a:srgbClr val="254B6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2D56F4F-B0D0-4345-8B80-EC522EDED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229100"/>
            <a:ext cx="36385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Clickbait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EC6F676-0B17-48D8-A864-A0445294E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667250"/>
            <a:ext cx="3638550" cy="428625"/>
          </a:xfrm>
          <a:prstGeom xmlns:a="http://schemas.openxmlformats.org/drawingml/2006/main" prst="roundRect">
            <a:avLst>
              <a:gd name="adj" fmla="val 2666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nagłówek zaprojektowany na klik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E62C99A-F664-4A2C-8669-95D99C2E3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000500"/>
            <a:ext cx="4095750" cy="1314450"/>
          </a:xfrm>
          <a:prstGeom xmlns:a="http://schemas.openxmlformats.org/drawingml/2006/main" prst="roundRect">
            <a:avLst>
              <a:gd name="adj" fmla="val 11594"/>
            </a:avLst>
          </a:prstGeom>
          <a:solidFill xmlns:a="http://schemas.openxmlformats.org/drawingml/2006/main">
            <a:srgbClr val="0A2445">
              <a:alpha val="90980"/>
            </a:srgbClr>
          </a:solidFill>
          <a:ln xmlns:a="http://schemas.openxmlformats.org/drawingml/2006/main" w="9525">
            <a:solidFill>
              <a:srgbClr val="254B6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715F422-AA77-4E10-9C00-AF761A004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229100"/>
            <a:ext cx="36385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Deepfake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0DB6132-1728-4C5F-AB93-F8B257B70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67250"/>
            <a:ext cx="3638550" cy="428625"/>
          </a:xfrm>
          <a:prstGeom xmlns:a="http://schemas.openxmlformats.org/drawingml/2006/main" prst="roundRect">
            <a:avLst>
              <a:gd name="adj" fmla="val 2666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syntetyczny obraz, głos albo wideo</a:t>
            </a:r>
          </a:p>
        </p:txBody>
      </p:sp>
    </p:spTree>
    <p:extLst>
      <p:ext uri="{BB962C8B-B14F-4D97-AF65-F5344CB8AC3E}">
        <p14:creationId xmlns:p14="http://schemas.microsoft.com/office/powerpoint/2010/main" val="80777076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F0A0011-08A5-46E1-B47C-88D06BAA3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5F6168F-C6B8-45DA-B318-BBDC1B540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524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AF492E-AC45-49F0-A676-4A17A1B1A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0005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B90D73-CE07-47BE-8AF8-B1804886D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00000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EA5E1D-3F89-4652-BFB0-68C40C1F0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"/>
            <a:ext cx="4762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7931D0-6F84-4AC8-984B-60B25B487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61950"/>
            <a:ext cx="7905750" cy="723900"/>
          </a:xfrm>
          <a:prstGeom xmlns:a="http://schemas.openxmlformats.org/drawingml/2006/main" prst="roundRect">
            <a:avLst>
              <a:gd name="adj" fmla="val 1578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Plan misji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C60AF86-2A4F-4F4A-8CA6-AE70BE322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1066800"/>
            <a:ext cx="68580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Od mechanizmu do działania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053ed01197475a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CEBD14F-0E52-47E9-BAFB-7C4867569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293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11BACD-538D-4243-82BA-75E995246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29350"/>
            <a:ext cx="39052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agenda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6D25027-CA04-4C28-9033-FFD45E362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rPr>
              <a:t>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B890F9-41FD-434B-ABD2-57FC5B8A3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34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30331C-54C9-42AC-90E9-5A61CF149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76450"/>
            <a:ext cx="2266950" cy="247650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081C36">
              <a:alpha val="93333"/>
            </a:srgbClr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1DB52E0-C87E-4B53-A2DE-0F16951F4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305050"/>
            <a:ext cx="66675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7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7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rPr>
              <a:t>01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350A17-57D4-40F7-83BC-20F49378A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990850"/>
            <a:ext cx="180975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4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Jak działa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9DA6AB8-1D45-45EE-AC65-5EC6D019B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771900"/>
            <a:ext cx="1809750" cy="552450"/>
          </a:xfrm>
          <a:prstGeom xmlns:a="http://schemas.openxmlformats.org/drawingml/2006/main" prst="roundRect">
            <a:avLst>
              <a:gd name="adj" fmla="val 2069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emocje, algorytmy, skala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163F9DB-5FBE-4B7A-BE76-B879BDA6C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2076450"/>
            <a:ext cx="2266950" cy="247650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081C36">
              <a:alpha val="93333"/>
            </a:srgbClr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2D6E630-59D7-4877-9499-65E6F74F0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305050"/>
            <a:ext cx="66675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7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7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rPr>
              <a:t>02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C510E49-AF6D-4B69-A2B9-B7731FBA9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990850"/>
            <a:ext cx="180975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4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Jak rozpoznać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81D329B-6462-4DA4-A2A3-C9B4C93D8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771900"/>
            <a:ext cx="1809750" cy="552450"/>
          </a:xfrm>
          <a:prstGeom xmlns:a="http://schemas.openxmlformats.org/drawingml/2006/main" prst="roundRect">
            <a:avLst>
              <a:gd name="adj" fmla="val 2069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STOP + szybkie narzędzia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83A53F9-152D-43A0-B0AE-AA139038D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076450"/>
            <a:ext cx="2266950" cy="247650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081C36">
              <a:alpha val="93333"/>
            </a:srgbClr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90B4AD0-0D42-4DB7-8EF7-6FCE2A7A0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305050"/>
            <a:ext cx="66675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7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7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rPr>
              <a:t>03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C7C65FF-A4DB-4DC5-BFB9-63BB79727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990850"/>
            <a:ext cx="180975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4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Jak dotyczy regionu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7F96471-7A28-4304-AF93-9F79E806F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771900"/>
            <a:ext cx="1809750" cy="552450"/>
          </a:xfrm>
          <a:prstGeom xmlns:a="http://schemas.openxmlformats.org/drawingml/2006/main" prst="roundRect">
            <a:avLst>
              <a:gd name="adj" fmla="val 2069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energia, wybory, zbiórki, smog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772CC36-152F-440A-BD8E-50DC95AA4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076450"/>
            <a:ext cx="2266950" cy="247650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081C36">
              <a:alpha val="93333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2CAB866-E113-4255-9155-5DA21A621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305050"/>
            <a:ext cx="66675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7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7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04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E9576FA-002C-4260-B6B7-AC735DA09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90850"/>
            <a:ext cx="180975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4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Jak wygrać grę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B90B08A-3BF9-431F-95BC-FB7B0DA1C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71900"/>
            <a:ext cx="1809750" cy="552450"/>
          </a:xfrm>
          <a:prstGeom xmlns:a="http://schemas.openxmlformats.org/drawingml/2006/main" prst="roundRect">
            <a:avLst>
              <a:gd name="adj" fmla="val 2069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escape room z newsami</a:t>
            </a:r>
          </a:p>
        </p:txBody>
      </p:sp>
    </p:spTree>
    <p:extLst>
      <p:ext uri="{BB962C8B-B14F-4D97-AF65-F5344CB8AC3E}">
        <p14:creationId xmlns:p14="http://schemas.microsoft.com/office/powerpoint/2010/main" val="96437557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CF72AC3-A197-4476-9E3F-1C0EAFF87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CAF408-843F-4361-928E-3D00466A0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524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040AA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6D9A03A-3B59-4BE7-BC3E-B31963964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0005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8ED098E-6558-47A4-9271-AFC195118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00000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2910F5A-E316-4568-B893-D19FD6B1F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428750"/>
            <a:ext cx="9429750" cy="857250"/>
          </a:xfrm>
          <a:prstGeom xmlns:a="http://schemas.openxmlformats.org/drawingml/2006/main" prst="roundRect">
            <a:avLst>
              <a:gd name="adj" fmla="val 1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61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1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KAHOOT 1/3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EBA389-E148-474B-9C55-EAAC0F0ED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457450"/>
            <a:ext cx="8572500" cy="419100"/>
          </a:xfrm>
          <a:prstGeom xmlns:a="http://schemas.openxmlformats.org/drawingml/2006/main" prst="roundRect">
            <a:avLst>
              <a:gd name="adj" fmla="val 2727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2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2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ale głowa zostaje w trybie STOP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780A3E-F757-479D-A6B2-E35930562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429000"/>
            <a:ext cx="4191000" cy="1047750"/>
          </a:xfrm>
          <a:prstGeom xmlns:a="http://schemas.openxmlformats.org/drawingml/2006/main" prst="roundRect">
            <a:avLst>
              <a:gd name="adj" fmla="val 14545"/>
            </a:avLst>
          </a:prstGeom>
          <a:solidFill xmlns:a="http://schemas.openxmlformats.org/drawingml/2006/main">
            <a:srgbClr val="FFFFFF">
              <a:alpha val="7843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1169BF6-F442-4A62-AEF3-9B9248694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676650"/>
            <a:ext cx="3733800" cy="533400"/>
          </a:xfrm>
          <a:prstGeom xmlns:a="http://schemas.openxmlformats.org/drawingml/2006/main" prst="roundRect">
            <a:avLst>
              <a:gd name="adj" fmla="val 2142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34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4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40dd0913534fe4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6489391-BF87-4AFE-B293-6FEE5D854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293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604297-07E1-4054-B184-72B3BD3F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29350"/>
            <a:ext cx="39052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68FC58F-1447-4D64-A14B-6C99E27BE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rPr>
              <a:t>05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B76015-5E53-48B1-B57B-6AB837993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3455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165907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ADC3848-59D7-49E7-B87B-E6DD2C15B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677EB1D-0085-4B84-8275-02E37E6EF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524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3B30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6E3E903-CBCC-4C2F-B5BE-C10E59886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0005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ADBA054-167D-4672-B4B8-DC21F1D0B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00000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00C7A0-792E-4DC7-AEB0-DD1E4805F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"/>
            <a:ext cx="4762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EBEFEF-C6D6-457B-85A1-A66EEDFEB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61950"/>
            <a:ext cx="7905750" cy="723900"/>
          </a:xfrm>
          <a:prstGeom xmlns:a="http://schemas.openxmlformats.org/drawingml/2006/main" prst="roundRect">
            <a:avLst>
              <a:gd name="adj" fmla="val 1578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To nie jest nowy problem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952AACB-48C1-49AF-B74C-8CB5D496D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1066800"/>
            <a:ext cx="68580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Zmieniła się tylko prędkość i realizm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d723eff5fd40b0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F89532-4F0C-4971-AA13-D794A29BA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293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98B3CA7-FE82-4787-A28D-74E9831D8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29350"/>
            <a:ext cx="39052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BBC / NASK / media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4F4CA80-0D61-48BE-BDF0-4513DA603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rPr>
              <a:t>06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DD63383-8706-4E7A-A4DD-D2A303575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34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897E1A6-35CE-4D34-8264-077B6DB40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295650"/>
            <a:ext cx="9486900" cy="38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B329">
              <a:alpha val="66667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E84A960-5438-437B-8EF0-78ADADC6F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7775" y="31813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45186D-51F0-409E-A57C-7A286A12D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05050"/>
            <a:ext cx="123825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8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8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2016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F5E7F25-9DB7-48E9-8C01-E44E54234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676650"/>
            <a:ext cx="1809750" cy="12192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081C36">
              <a:alpha val="90196"/>
            </a:srgbClr>
          </a:solidFill>
          <a:ln xmlns:a="http://schemas.openxmlformats.org/drawingml/2006/main" w="9525">
            <a:solidFill>
              <a:srgbClr val="35536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14D5E41-DBB0-47C6-8E9F-26B278B23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905250"/>
            <a:ext cx="1428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8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Veles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195F926-34C3-4873-9E6D-D97C43930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24350"/>
            <a:ext cx="1409700" cy="476250"/>
          </a:xfrm>
          <a:prstGeom xmlns:a="http://schemas.openxmlformats.org/drawingml/2006/main" prst="roundRect">
            <a:avLst>
              <a:gd name="adj" fmla="val 24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farmy fake newsów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2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pod wybory USA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4D5EB52-ED92-420C-B742-2DC0A674A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31813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973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2E851EA-185B-4354-8FF1-34D4650C3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305050"/>
            <a:ext cx="123825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8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8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2023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4EFAB2B-7D2A-4AD8-B79E-E9E26D053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3676650"/>
            <a:ext cx="1809750" cy="12192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081C36">
              <a:alpha val="90196"/>
            </a:srgbClr>
          </a:solidFill>
          <a:ln xmlns:a="http://schemas.openxmlformats.org/drawingml/2006/main" w="9525">
            <a:solidFill>
              <a:srgbClr val="35536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11EE514-1BD5-4E60-A437-7FC9C3359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905250"/>
            <a:ext cx="1428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8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Hiszpania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C771557-AD32-4BBC-B34B-E9DF9BE44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4324350"/>
            <a:ext cx="1409700" cy="476250"/>
          </a:xfrm>
          <a:prstGeom xmlns:a="http://schemas.openxmlformats.org/drawingml/2006/main" prst="roundRect">
            <a:avLst>
              <a:gd name="adj" fmla="val 24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AI obrazy krzywdzące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2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nastolatki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A734597-AD04-4967-B9A0-71EDCEE85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31813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973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344DBC3-5C2F-467D-9166-DA6FCE4A2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305050"/>
            <a:ext cx="123825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8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8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2024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7FC6721-E253-4AD1-8E52-7B394DC58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676650"/>
            <a:ext cx="1809750" cy="12192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081C36">
              <a:alpha val="90196"/>
            </a:srgbClr>
          </a:solidFill>
          <a:ln xmlns:a="http://schemas.openxmlformats.org/drawingml/2006/main" w="9525">
            <a:solidFill>
              <a:srgbClr val="35536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52E3DFF-AB93-425C-8175-7F788AF01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905250"/>
            <a:ext cx="1428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8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Polska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F3B65BB-6DD8-48D5-BEE1-EC6B5A03E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324350"/>
            <a:ext cx="1409700" cy="476250"/>
          </a:xfrm>
          <a:prstGeom xmlns:a="http://schemas.openxmlformats.org/drawingml/2006/main" prst="roundRect">
            <a:avLst>
              <a:gd name="adj" fmla="val 24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lokalne sprawy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2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z obrazami AI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FE57816-86FB-45C7-9EFE-3FBFFBDFE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31813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973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1DC5366-300E-4C0E-BB91-2807FB338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305050"/>
            <a:ext cx="123825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8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8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2025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258BB6C-CE6D-4C9A-9046-E1691273A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3676650"/>
            <a:ext cx="1809750" cy="12192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081C36">
              <a:alpha val="90196"/>
            </a:srgbClr>
          </a:solidFill>
          <a:ln xmlns:a="http://schemas.openxmlformats.org/drawingml/2006/main" w="9525">
            <a:solidFill>
              <a:srgbClr val="35536D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6E794F3-7CA9-478A-8C0A-D9E2AC02B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3905250"/>
            <a:ext cx="1428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8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Wybory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23785FB-8032-4B8C-88FA-10A693E68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4324350"/>
            <a:ext cx="1409700" cy="476250"/>
          </a:xfrm>
          <a:prstGeom xmlns:a="http://schemas.openxmlformats.org/drawingml/2006/main" prst="roundRect">
            <a:avLst>
              <a:gd name="adj" fmla="val 24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deepfake jako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2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narzędzie wpływu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780DAB3-9FF9-462D-8791-B43CFEF15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52400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43B9C7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43B9C7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ac76a9d93445416c"/>
              </a:rPr>
              <a:t>BBC: Veles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7DD4212-8F48-4AA2-92CC-E6CF9EE25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5219700"/>
            <a:ext cx="18097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43B9C7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43B9C7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0abd6bb8890e4dcb"/>
              </a:rPr>
              <a:t>BBC: Hiszpania</a:t>
            </a:r>
          </a:p>
        </p:txBody>
      </p:sp>
    </p:spTree>
    <p:extLst>
      <p:ext uri="{BB962C8B-B14F-4D97-AF65-F5344CB8AC3E}">
        <p14:creationId xmlns:p14="http://schemas.microsoft.com/office/powerpoint/2010/main" val="5306704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A3C1B71-85B4-4B7D-B1DA-F16902345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BA897CC-67F8-49A3-9F82-D812D3545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524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1E44C1-DB11-4A93-AE93-96728C1BF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0005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1D726EF-69AF-44D6-8CD8-68D46B8B1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00000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D95F2E-DC2A-4EC7-AEAE-2031B0C04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"/>
            <a:ext cx="4762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96596C-1639-457C-AB27-F8E7C7420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61950"/>
            <a:ext cx="7905750" cy="723900"/>
          </a:xfrm>
          <a:prstGeom xmlns:a="http://schemas.openxmlformats.org/drawingml/2006/main" prst="roundRect">
            <a:avLst>
              <a:gd name="adj" fmla="val 1578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Dlaczego w to wierzymy?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501E988-CD51-4E5A-ABAA-C8C045E9E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1066800"/>
            <a:ext cx="68580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Mózg lubi skróty, platformy lubią reakcje</a:t>
            </a:r>
          </a:p>
        </p:txBody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b9047d14804535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D0CC283-BB30-4E5E-8622-414EC6CAB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293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BB616F-3FCC-42ED-84C0-561F5BBAA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29350"/>
            <a:ext cx="39052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mechanizmy poznawcze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A610C4-788A-45F6-AAAE-95592271D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rPr>
              <a:t>07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DA8B6CB-0D97-42A0-8EEB-DC1CD915C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34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CCC154-B52B-46A0-BE4C-93A1BF384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905000"/>
            <a:ext cx="462915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07111F">
              <a:alpha val="90196"/>
            </a:srgbClr>
          </a:solidFill>
          <a:ln xmlns:a="http://schemas.openxmlformats.org/drawingml/2006/main" w="9525">
            <a:solidFill>
              <a:srgbClr val="29496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2C28A3E-28B1-443C-B7B9-1BEEAB24B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133600"/>
            <a:ext cx="2000250" cy="304800"/>
          </a:xfrm>
          <a:prstGeom xmlns:a="http://schemas.openxmlformats.org/drawingml/2006/main" prst="roundRect">
            <a:avLst>
              <a:gd name="adj" fmla="val 375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4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Potwierdzenie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25A8D54-8A58-43E2-A98A-85CF4DFA3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171700"/>
            <a:ext cx="1952625" cy="571500"/>
          </a:xfrm>
          <a:prstGeom xmlns:a="http://schemas.openxmlformats.org/drawingml/2006/main" prst="roundRect">
            <a:avLst>
              <a:gd name="adj" fmla="val 2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wierzymy szybciej w to,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co pasuje do poglądów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DC2E8E3-CC20-41DB-83F7-3092E52D7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905000"/>
            <a:ext cx="462915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07111F">
              <a:alpha val="90196"/>
            </a:srgbClr>
          </a:solidFill>
          <a:ln xmlns:a="http://schemas.openxmlformats.org/drawingml/2006/main" w="9525">
            <a:solidFill>
              <a:srgbClr val="29496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0452111-B24E-42CC-B2C1-1905F0A02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133600"/>
            <a:ext cx="2000250" cy="304800"/>
          </a:xfrm>
          <a:prstGeom xmlns:a="http://schemas.openxmlformats.org/drawingml/2006/main" prst="roundRect">
            <a:avLst>
              <a:gd name="adj" fmla="val 375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4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Emocje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5A5F024-25B6-42BF-A639-CABFAA528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171700"/>
            <a:ext cx="1952625" cy="571500"/>
          </a:xfrm>
          <a:prstGeom xmlns:a="http://schemas.openxmlformats.org/drawingml/2006/main" prst="roundRect">
            <a:avLst>
              <a:gd name="adj" fmla="val 2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strach i złość przyspieszają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udostępnianie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EF92D04-E5CD-4F95-A153-D5819E33C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733800"/>
            <a:ext cx="462915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07111F">
              <a:alpha val="90196"/>
            </a:srgbClr>
          </a:solidFill>
          <a:ln xmlns:a="http://schemas.openxmlformats.org/drawingml/2006/main" w="9525">
            <a:solidFill>
              <a:srgbClr val="29496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F2FEDF4-4177-4B3B-9EC3-674E9BEE9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62400"/>
            <a:ext cx="2000250" cy="304800"/>
          </a:xfrm>
          <a:prstGeom xmlns:a="http://schemas.openxmlformats.org/drawingml/2006/main" prst="roundRect">
            <a:avLst>
              <a:gd name="adj" fmla="val 375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4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Algorytmy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A953504-D03D-421B-B9BD-E2F6CD500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4000500"/>
            <a:ext cx="1952625" cy="571500"/>
          </a:xfrm>
          <a:prstGeom xmlns:a="http://schemas.openxmlformats.org/drawingml/2006/main" prst="roundRect">
            <a:avLst>
              <a:gd name="adj" fmla="val 2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reakcja uczy system,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co podsuwać dalej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562E666-6E04-493B-A17D-CB7292B2E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733800"/>
            <a:ext cx="462915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07111F">
              <a:alpha val="90196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3C687D0-017C-41EB-AE09-72BAA7FAA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962400"/>
            <a:ext cx="2000250" cy="304800"/>
          </a:xfrm>
          <a:prstGeom xmlns:a="http://schemas.openxmlformats.org/drawingml/2006/main" prst="roundRect">
            <a:avLst>
              <a:gd name="adj" fmla="val 375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Klik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22A5D9E-99E9-463F-8DCD-31BD658D3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4000500"/>
            <a:ext cx="1952625" cy="571500"/>
          </a:xfrm>
          <a:prstGeom xmlns:a="http://schemas.openxmlformats.org/drawingml/2006/main" prst="roundRect">
            <a:avLst>
              <a:gd name="adj" fmla="val 2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neutralny tekst przegrywa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z mocnym nagłówkiem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9E05FE9-C4D6-4A96-9D1B-D33452E8F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238750"/>
            <a:ext cx="933450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Im mocniejsza reakcja, tym większa szansa, że treść pójdzie dalej.</a:t>
            </a:r>
          </a:p>
        </p:txBody>
      </p:sp>
    </p:spTree>
    <p:extLst>
      <p:ext uri="{BB962C8B-B14F-4D97-AF65-F5344CB8AC3E}">
        <p14:creationId xmlns:p14="http://schemas.microsoft.com/office/powerpoint/2010/main" val="168790891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117FEF7-F874-4FA2-A1D7-EF4CEC8CE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B388D50-DAD8-4345-8604-9F2CBD548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524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3C58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C63D30E-3F8A-409E-A5FF-E8FF25F86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000250" y="40005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232628-D97D-4381-8CE3-620CBA2C5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00000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DD27AC-7C37-4404-81E8-F820333A3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"/>
            <a:ext cx="4762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FF4166-11AB-410F-A4EE-024CA2C44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61950"/>
            <a:ext cx="7905750" cy="723900"/>
          </a:xfrm>
          <a:prstGeom xmlns:a="http://schemas.openxmlformats.org/drawingml/2006/main" prst="roundRect">
            <a:avLst>
              <a:gd name="adj" fmla="val 1578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22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Skala robi różnicę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2DE39C-892C-4232-B2B0-52F575F9B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1066800"/>
            <a:ext cx="68580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Małe konta, duży szum</a:t>
            </a:r>
          </a:p>
        </p:txBody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9568cab50a48a0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B24CD82-7DF5-432A-9FB2-C8F21C38F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293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75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117580C-1A0B-4B3F-836A-B70925D8A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229350"/>
            <a:ext cx="39052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model ilustracyjny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01CD2B1-62D0-42D5-A926-F17A1CFD1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9125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98000"/>
              </a:lnSpc>
              <a:buNone/>
              <a:def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75" b="0">
                <a:solidFill>
                  <a:srgbClr val="A9B6C7"/>
                </a:solidFill>
                <a:latin typeface="Avenir Next Condensed"/>
                <a:ea typeface="Avenir Next Condensed"/>
                <a:cs typeface="Avenir Next Condensed"/>
              </a:rPr>
              <a:t>08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B65F6D0-6E22-4CF1-98F7-0F4386C81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734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898D689-738B-4E2E-B9D9-1CDE06130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133600"/>
            <a:ext cx="2095500" cy="857250"/>
          </a:xfrm>
          <a:prstGeom xmlns:a="http://schemas.openxmlformats.org/drawingml/2006/main" prst="roundRect">
            <a:avLst>
              <a:gd name="adj" fmla="val 1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69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9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400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1ABF8BC-365C-4CBB-A511-EC421CD78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028950"/>
            <a:ext cx="1333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kont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6D18C0-3D51-4129-9F80-4B707411B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381250"/>
            <a:ext cx="571500" cy="571500"/>
          </a:xfrm>
          <a:prstGeom xmlns:a="http://schemas.openxmlformats.org/drawingml/2006/main" prst="roundRect">
            <a:avLst>
              <a:gd name="adj" fmla="val 2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4500" b="1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4500" b="1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×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498D7CB-6B6D-4BE5-AFE6-3C4E8F32F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133600"/>
            <a:ext cx="2095500" cy="857250"/>
          </a:xfrm>
          <a:prstGeom xmlns:a="http://schemas.openxmlformats.org/drawingml/2006/main" prst="roundRect">
            <a:avLst>
              <a:gd name="adj" fmla="val 1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69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9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rPr>
              <a:t>200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9C48F2F-86CF-42FB-8288-C2477BAAC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3028950"/>
            <a:ext cx="1809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komentarzy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655D5C0-01FB-46C6-A22B-6C472F1CA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381250"/>
            <a:ext cx="571500" cy="571500"/>
          </a:xfrm>
          <a:prstGeom xmlns:a="http://schemas.openxmlformats.org/drawingml/2006/main" prst="roundRect">
            <a:avLst>
              <a:gd name="adj" fmla="val 2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4500" b="1">
                <a:solidFill>
                  <a:srgbClr val="A9B6C7"/>
                </a:solidFill>
                <a:latin typeface="Avenir Next"/>
                <a:ea typeface="Avenir Next"/>
                <a:cs typeface="Avenir Next"/>
              </a:defRPr>
            </a:pPr>
            <a:r>
              <a:rPr sz="4500" b="1">
                <a:solidFill>
                  <a:srgbClr val="A9B6C7"/>
                </a:solidFill>
                <a:latin typeface="Avenir Next"/>
                <a:ea typeface="Avenir Next"/>
                <a:cs typeface="Avenir Next"/>
              </a:rPr>
              <a:t>=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D4DE633-8B07-4875-A482-2C2EAC857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952625"/>
            <a:ext cx="2381250" cy="163830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F97316">
              <a:alpha val="15686"/>
            </a:srgbClr>
          </a:solidFill>
          <a:ln xmlns:a="http://schemas.openxmlformats.org/drawingml/2006/main" w="9525">
            <a:solidFill>
              <a:srgbClr val="F973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263327-54DD-4B6E-BBC1-E3113B0A4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228850"/>
            <a:ext cx="1847850" cy="685800"/>
          </a:xfrm>
          <a:prstGeom xmlns:a="http://schemas.openxmlformats.org/drawingml/2006/main" prst="roundRect">
            <a:avLst>
              <a:gd name="adj" fmla="val 1666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5400" b="1">
                <a:solidFill>
                  <a:srgbClr val="F9731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5400" b="1">
                <a:solidFill>
                  <a:srgbClr val="F97316"/>
                </a:solidFill>
                <a:latin typeface="Avenir Next Condensed"/>
                <a:ea typeface="Avenir Next Condensed"/>
                <a:cs typeface="Avenir Next Condensed"/>
              </a:rPr>
              <a:t>80k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A253963-A936-43B6-A6C8-74AC4EE8F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028950"/>
            <a:ext cx="1524000" cy="419100"/>
          </a:xfrm>
          <a:prstGeom xmlns:a="http://schemas.openxmlformats.org/drawingml/2006/main" prst="roundRect">
            <a:avLst>
              <a:gd name="adj" fmla="val 2727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komentarzy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65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dziennie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17BCED2-2AE7-4E8A-8E9C-FA211E9B0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3624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B6E945D-A3CA-4401-8ABB-C9A8D0681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4286250"/>
            <a:ext cx="79248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to model skali, nie cytowana statystyka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8CA6B4D-2301-42E3-BA18-9A108AFDC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8006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973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FD8AB6C-9505-445F-9327-ED848C5A8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4724400"/>
            <a:ext cx="79248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wystarczy, że trend wygląda na „wszyscy tak mówią”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8462F54-0EE0-4DFE-9868-DD68BAF1D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238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3B9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525CDA0-74FF-424D-87A6-07EA12BE8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5162550"/>
            <a:ext cx="79248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deepfake głosowy może dodać wiarygodności oszustwu</a:t>
            </a:r>
          </a:p>
        </p:txBody>
      </p:sp>
    </p:spTree>
    <p:extLst>
      <p:ext uri="{BB962C8B-B14F-4D97-AF65-F5344CB8AC3E}">
        <p14:creationId xmlns:p14="http://schemas.microsoft.com/office/powerpoint/2010/main" val="44937030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2026-06-25T17:02:10.0700000Z</dcterms:created>
  <dcterms:modified xsi:type="dcterms:W3CDTF">2026-06-25T17:02:10.0700000Z</dcterms:modified>
</coreProperties>
</file>